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301" r:id="rId4"/>
    <p:sldId id="262" r:id="rId5"/>
    <p:sldId id="474" r:id="rId6"/>
    <p:sldId id="475" r:id="rId7"/>
    <p:sldId id="304" r:id="rId8"/>
    <p:sldId id="292" r:id="rId9"/>
    <p:sldId id="298" r:id="rId10"/>
    <p:sldId id="294" r:id="rId11"/>
    <p:sldId id="295" r:id="rId12"/>
    <p:sldId id="289" r:id="rId13"/>
    <p:sldId id="279" r:id="rId14"/>
    <p:sldId id="272" r:id="rId15"/>
    <p:sldId id="281" r:id="rId16"/>
    <p:sldId id="270" r:id="rId17"/>
    <p:sldId id="283" r:id="rId18"/>
    <p:sldId id="302" r:id="rId19"/>
    <p:sldId id="303" r:id="rId20"/>
    <p:sldId id="284" r:id="rId21"/>
    <p:sldId id="299" r:id="rId22"/>
    <p:sldId id="300" r:id="rId23"/>
    <p:sldId id="29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9081"/>
    <p:restoredTop sz="93091" autoAdjust="0"/>
  </p:normalViewPr>
  <p:slideViewPr>
    <p:cSldViewPr snapToGrid="0" snapToObjects="1">
      <p:cViewPr>
        <p:scale>
          <a:sx n="90" d="100"/>
          <a:sy n="90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microbiome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75B05-32E8-3149-8FB7-BD103A1825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ayo.edu/research/core-resources/metabolomics-resource-core/overview" TargetMode="External"/><Relationship Id="rId12" Type="http://schemas.openxmlformats.org/officeDocument/2006/relationships/hyperlink" Target="http://bioinformatics.cesb.uky.edu/bin/view/RCSIRM/" TargetMode="External"/><Relationship Id="rId13" Type="http://schemas.openxmlformats.org/officeDocument/2006/relationships/image" Target="../media/image13.jp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mrc2.umich.edu/index.php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://metabolomics.ucdavis.edu/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rti.org/page.cfm?objectid=3BC41B11-068E-1405-9A6F79D91D8D69EC" TargetMode="External"/><Relationship Id="rId8" Type="http://schemas.openxmlformats.org/officeDocument/2006/relationships/image" Target="../media/image12.jpg"/><Relationship Id="rId9" Type="http://schemas.openxmlformats.org/officeDocument/2006/relationships/hyperlink" Target="http://www.metabolomicsworkbench.org" TargetMode="External"/><Relationship Id="rId10" Type="http://schemas.openxmlformats.org/officeDocument/2006/relationships/hyperlink" Target="http://secim.ufl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tabolomicsinmedicine.org/porta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user/MetabolomicsMI" TargetMode="External"/><Relationship Id="rId3" Type="http://schemas.openxmlformats.org/officeDocument/2006/relationships/hyperlink" Target="http://www.uab.edu/proteomics/metabolomics/workshop/workshop_june_2015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rfa-files/RFA-RM-15-010.html" TargetMode="External"/><Relationship Id="rId4" Type="http://schemas.openxmlformats.org/officeDocument/2006/relationships/hyperlink" Target="http://grants.nih.gov/grants/guide/rfa-files/RFA-RM-15-011.html" TargetMode="External"/><Relationship Id="rId5" Type="http://schemas.openxmlformats.org/officeDocument/2006/relationships/hyperlink" Target="http://grants.nih.gov/grants/guide/rfa-files/RFA-RM-15-012.html" TargetMode="External"/><Relationship Id="rId6" Type="http://schemas.openxmlformats.org/officeDocument/2006/relationships/hyperlink" Target="http://grants.nih.gov/grants/guide/rfa-files/RFA-RM-15-013.html" TargetMode="External"/><Relationship Id="rId7" Type="http://schemas.openxmlformats.org/officeDocument/2006/relationships/hyperlink" Target="http://grants.nih.gov/grants/guide/rfa-files/RFA-RM-15-014.html" TargetMode="External"/><Relationship Id="rId8" Type="http://schemas.openxmlformats.org/officeDocument/2006/relationships/hyperlink" Target="http://grants.nih.gov/grants/guide/rfa-files/RFA-RM-15-01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to metabolomics 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Stephen Barnes, PhD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TMPL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9" name="Picture 8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10" name="Picture 9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97181" y="1000897"/>
            <a:ext cx="8883641" cy="5046667"/>
            <a:chOff x="222422" y="1383268"/>
            <a:chExt cx="10124853" cy="5492341"/>
          </a:xfrm>
        </p:grpSpPr>
        <p:sp>
          <p:nvSpPr>
            <p:cNvPr id="4" name="TextBox 3"/>
            <p:cNvSpPr txBox="1"/>
            <p:nvPr/>
          </p:nvSpPr>
          <p:spPr>
            <a:xfrm>
              <a:off x="5185500" y="1751040"/>
              <a:ext cx="1559031" cy="5024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Genome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30569" y="3238877"/>
              <a:ext cx="2016706" cy="4354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Transcriptome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30569" y="2567264"/>
              <a:ext cx="1147214" cy="401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miRNAs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30569" y="3923715"/>
              <a:ext cx="1147214" cy="401948"/>
            </a:xfrm>
            <a:prstGeom prst="rect">
              <a:avLst/>
            </a:prstGeom>
            <a:solidFill>
              <a:srgbClr val="CD92C9"/>
            </a:solidFill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lncRNAs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95650" y="5734104"/>
              <a:ext cx="1285940" cy="40194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Signaling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0545" y="5751731"/>
              <a:ext cx="1633700" cy="70340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Transcription factors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0343" y="5748739"/>
              <a:ext cx="1347107" cy="40194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Structural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2394" y="4850951"/>
              <a:ext cx="1685707" cy="50243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Enzymes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11735" y="2122999"/>
              <a:ext cx="1394847" cy="1348352"/>
            </a:xfrm>
            <a:custGeom>
              <a:avLst/>
              <a:gdLst>
                <a:gd name="connsiteX0" fmla="*/ 0 w 1394847"/>
                <a:gd name="connsiteY0" fmla="*/ 0 h 1348352"/>
                <a:gd name="connsiteX1" fmla="*/ 790413 w 1394847"/>
                <a:gd name="connsiteY1" fmla="*/ 294468 h 1348352"/>
                <a:gd name="connsiteX2" fmla="*/ 1394847 w 1394847"/>
                <a:gd name="connsiteY2" fmla="*/ 1348352 h 1348352"/>
                <a:gd name="connsiteX3" fmla="*/ 1394847 w 1394847"/>
                <a:gd name="connsiteY3" fmla="*/ 1348352 h 13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847" h="1348352">
                  <a:moveTo>
                    <a:pt x="0" y="0"/>
                  </a:moveTo>
                  <a:cubicBezTo>
                    <a:pt x="278969" y="34871"/>
                    <a:pt x="557939" y="69743"/>
                    <a:pt x="790413" y="294468"/>
                  </a:cubicBezTo>
                  <a:cubicBezTo>
                    <a:pt x="1022887" y="519193"/>
                    <a:pt x="1394847" y="1348352"/>
                    <a:pt x="1394847" y="1348352"/>
                  </a:cubicBezTo>
                  <a:lnTo>
                    <a:pt x="1394847" y="1348352"/>
                  </a:lnTo>
                </a:path>
              </a:pathLst>
            </a:custGeom>
            <a:noFill/>
            <a:ln w="60325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07896" y="3809602"/>
              <a:ext cx="1485900" cy="1211580"/>
            </a:xfrm>
            <a:custGeom>
              <a:avLst/>
              <a:gdLst>
                <a:gd name="connsiteX0" fmla="*/ 1485900 w 1485900"/>
                <a:gd name="connsiteY0" fmla="*/ 0 h 1211580"/>
                <a:gd name="connsiteX1" fmla="*/ 891540 w 1485900"/>
                <a:gd name="connsiteY1" fmla="*/ 754380 h 1211580"/>
                <a:gd name="connsiteX2" fmla="*/ 0 w 1485900"/>
                <a:gd name="connsiteY2" fmla="*/ 1211580 h 1211580"/>
                <a:gd name="connsiteX3" fmla="*/ 0 w 1485900"/>
                <a:gd name="connsiteY3" fmla="*/ 1211580 h 1211580"/>
                <a:gd name="connsiteX4" fmla="*/ 0 w 1485900"/>
                <a:gd name="connsiteY4" fmla="*/ 1211580 h 1211580"/>
                <a:gd name="connsiteX5" fmla="*/ 0 w 1485900"/>
                <a:gd name="connsiteY5" fmla="*/ 1211580 h 12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900" h="1211580">
                  <a:moveTo>
                    <a:pt x="1485900" y="0"/>
                  </a:moveTo>
                  <a:cubicBezTo>
                    <a:pt x="1312545" y="276225"/>
                    <a:pt x="1139190" y="552450"/>
                    <a:pt x="891540" y="754380"/>
                  </a:cubicBezTo>
                  <a:cubicBezTo>
                    <a:pt x="643890" y="956310"/>
                    <a:pt x="0" y="1211580"/>
                    <a:pt x="0" y="1211580"/>
                  </a:cubicBezTo>
                  <a:lnTo>
                    <a:pt x="0" y="1211580"/>
                  </a:lnTo>
                  <a:lnTo>
                    <a:pt x="0" y="1211580"/>
                  </a:lnTo>
                  <a:lnTo>
                    <a:pt x="0" y="1211580"/>
                  </a:lnTo>
                </a:path>
              </a:pathLst>
            </a:custGeom>
            <a:noFill/>
            <a:ln w="60325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795228" y="5112529"/>
              <a:ext cx="2417290" cy="0"/>
            </a:xfrm>
            <a:prstGeom prst="straightConnector1">
              <a:avLst/>
            </a:prstGeom>
            <a:ln w="698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419616" y="3777519"/>
              <a:ext cx="348916" cy="1041348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891091" y="3777519"/>
              <a:ext cx="0" cy="1041348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073332" y="3777519"/>
              <a:ext cx="930442" cy="1041348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016949" y="5343362"/>
              <a:ext cx="2195571" cy="3333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320284" y="1989224"/>
              <a:ext cx="2865216" cy="978569"/>
            </a:xfrm>
            <a:custGeom>
              <a:avLst/>
              <a:gdLst>
                <a:gd name="connsiteX0" fmla="*/ 25764 w 2865216"/>
                <a:gd name="connsiteY0" fmla="*/ 978569 h 978569"/>
                <a:gd name="connsiteX1" fmla="*/ 410774 w 2865216"/>
                <a:gd name="connsiteY1" fmla="*/ 272716 h 978569"/>
                <a:gd name="connsiteX2" fmla="*/ 2865216 w 2865216"/>
                <a:gd name="connsiteY2" fmla="*/ 0 h 978569"/>
                <a:gd name="connsiteX3" fmla="*/ 2865216 w 2865216"/>
                <a:gd name="connsiteY3" fmla="*/ 0 h 97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5216" h="978569">
                  <a:moveTo>
                    <a:pt x="25764" y="978569"/>
                  </a:moveTo>
                  <a:cubicBezTo>
                    <a:pt x="-18352" y="707190"/>
                    <a:pt x="-62468" y="435811"/>
                    <a:pt x="410774" y="272716"/>
                  </a:cubicBezTo>
                  <a:cubicBezTo>
                    <a:pt x="884016" y="109621"/>
                    <a:pt x="2865216" y="0"/>
                    <a:pt x="2865216" y="0"/>
                  </a:cubicBezTo>
                  <a:lnTo>
                    <a:pt x="2865216" y="0"/>
                  </a:lnTo>
                </a:path>
              </a:pathLst>
            </a:custGeom>
            <a:noFill/>
            <a:ln w="50800">
              <a:prstDash val="sysDash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567986" y="3742470"/>
              <a:ext cx="1644532" cy="940262"/>
            </a:xfrm>
            <a:prstGeom prst="straightConnector1">
              <a:avLst/>
            </a:prstGeom>
            <a:ln w="603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37638" y="3809602"/>
              <a:ext cx="2106892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Amino acids, ATP</a:t>
              </a:r>
              <a:endParaRPr lang="en-US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6389" y="1611729"/>
              <a:ext cx="2600859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deoxyribonucleotides</a:t>
              </a:r>
              <a:endParaRPr lang="en-US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560138" y="3377376"/>
              <a:ext cx="4250097" cy="0"/>
            </a:xfrm>
            <a:prstGeom prst="straightConnector1">
              <a:avLst/>
            </a:prstGeom>
            <a:ln w="698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37248" y="2943339"/>
              <a:ext cx="1973650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ribonucleotides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087" y="5766611"/>
              <a:ext cx="1503336" cy="40194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Chromatin</a:t>
              </a:r>
              <a:endParaRPr lang="en-US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707896" y="5374171"/>
              <a:ext cx="984181" cy="24056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69595" y="4312412"/>
              <a:ext cx="1448784" cy="70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Cofactor regulation</a:t>
              </a: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224477" y="3372904"/>
              <a:ext cx="1055784" cy="4473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4477" y="3377376"/>
              <a:ext cx="0" cy="3328224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2422" y="6705600"/>
              <a:ext cx="7587812" cy="1647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904062" y="6103436"/>
              <a:ext cx="27366" cy="60111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58082" y="6302601"/>
              <a:ext cx="1710644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+</a:t>
              </a:r>
              <a:r>
                <a:rPr lang="en-US" dirty="0" smtClean="0"/>
                <a:t> methylation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7534" y="1383268"/>
              <a:ext cx="1722580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+</a:t>
              </a:r>
              <a:r>
                <a:rPr lang="en-US" dirty="0" smtClean="0"/>
                <a:t> methylation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82935" y="1810052"/>
              <a:ext cx="1468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Metabolite regulation</a:t>
              </a:r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3793986" y="6389860"/>
              <a:ext cx="0" cy="268087"/>
            </a:xfrm>
            <a:prstGeom prst="straightConnector1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810234" y="6219222"/>
              <a:ext cx="0" cy="486378"/>
            </a:xfrm>
            <a:prstGeom prst="straightConnector1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824467" y="6172200"/>
              <a:ext cx="2228039" cy="70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Activation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ATP, c-AMP, c-GMP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49195" y="6368186"/>
              <a:ext cx="1335508" cy="40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turnover</a:t>
              </a: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37428" y="4841896"/>
              <a:ext cx="1417759" cy="50243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Proteins</a:t>
              </a:r>
              <a:endParaRPr lang="en-US" sz="24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9524" y="3067718"/>
              <a:ext cx="2563124" cy="6364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Metabolites</a:t>
              </a:r>
              <a:endParaRPr lang="en-US" sz="3200" b="1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0188" y="232667"/>
            <a:ext cx="819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Metabolites are associated with every aspect of </a:t>
            </a:r>
            <a:r>
              <a:rPr lang="en-US" sz="2400" b="1" smtClean="0">
                <a:solidFill>
                  <a:srgbClr val="FF0000"/>
                </a:solidFill>
              </a:rPr>
              <a:t>cellular events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299107" y="4664340"/>
            <a:ext cx="643064" cy="3343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30706" y="5028555"/>
            <a:ext cx="138396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Transporters</a:t>
            </a:r>
            <a:endParaRPr lang="en-US" b="1" dirty="0"/>
          </a:p>
        </p:txBody>
      </p:sp>
      <p:cxnSp>
        <p:nvCxnSpPr>
          <p:cNvPr id="46" name="Straight Arrow Connector 45"/>
          <p:cNvCxnSpPr>
            <a:endCxn id="3" idx="0"/>
          </p:cNvCxnSpPr>
          <p:nvPr/>
        </p:nvCxnSpPr>
        <p:spPr>
          <a:xfrm flipH="1">
            <a:off x="4322691" y="4681174"/>
            <a:ext cx="605067" cy="347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322690" y="5392736"/>
            <a:ext cx="0" cy="506183"/>
          </a:xfrm>
          <a:prstGeom prst="straightConnector1">
            <a:avLst/>
          </a:prstGeom>
          <a:ln w="254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metabolome is more than just metabolites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</a:t>
            </a:r>
            <a:r>
              <a:rPr lang="en-US" b="1" i="1" dirty="0" smtClean="0">
                <a:solidFill>
                  <a:srgbClr val="1C5AFD"/>
                </a:solidFill>
              </a:rPr>
              <a:t>metabolome</a:t>
            </a:r>
            <a:r>
              <a:rPr lang="en-US" b="1" dirty="0" smtClean="0"/>
              <a:t> is considered to be all molecules with masses up to 1,500 Da</a:t>
            </a:r>
          </a:p>
          <a:p>
            <a:pPr lvl="1"/>
            <a:r>
              <a:rPr lang="en-US" b="1" dirty="0" smtClean="0"/>
              <a:t>These molecules can come from ‘genomes’ other than the model you’re studying</a:t>
            </a:r>
          </a:p>
          <a:p>
            <a:pPr lvl="2"/>
            <a:r>
              <a:rPr lang="en-US" b="1" dirty="0"/>
              <a:t>F</a:t>
            </a:r>
            <a:r>
              <a:rPr lang="en-US" b="1" dirty="0" smtClean="0"/>
              <a:t>oods, particularly plants, that form the diet</a:t>
            </a:r>
          </a:p>
          <a:p>
            <a:pPr lvl="2"/>
            <a:r>
              <a:rPr lang="en-US" b="1" dirty="0" smtClean="0"/>
              <a:t>Gut microorganisms</a:t>
            </a:r>
          </a:p>
          <a:p>
            <a:pPr lvl="2"/>
            <a:r>
              <a:rPr lang="en-US" b="1" dirty="0" smtClean="0"/>
              <a:t>Environmental contaminants</a:t>
            </a:r>
          </a:p>
          <a:p>
            <a:pPr lvl="2"/>
            <a:r>
              <a:rPr lang="en-US" b="1" dirty="0" smtClean="0"/>
              <a:t>Therapeutics and their metabolites</a:t>
            </a:r>
          </a:p>
          <a:p>
            <a:r>
              <a:rPr lang="en-US" b="1" i="1" dirty="0" err="1" smtClean="0">
                <a:solidFill>
                  <a:srgbClr val="1C5AFD"/>
                </a:solidFill>
              </a:rPr>
              <a:t>Exposome</a:t>
            </a:r>
            <a:endParaRPr lang="en-US" b="1" i="1" dirty="0" smtClean="0">
              <a:solidFill>
                <a:srgbClr val="1C5AFD"/>
              </a:solidFill>
            </a:endParaRPr>
          </a:p>
          <a:p>
            <a:pPr lvl="1"/>
            <a:r>
              <a:rPr lang="en-US" b="1" dirty="0" smtClean="0"/>
              <a:t>The integrated exposure to all metabolomes over your lifetime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5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s-Squa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" y="725674"/>
            <a:ext cx="9002899" cy="6001932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metabolome is very complex!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856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Metabonomics</a:t>
            </a:r>
            <a:r>
              <a:rPr lang="en-US" b="1" dirty="0" smtClean="0"/>
              <a:t> is a term coined by those pioneering NMR metabolomics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86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14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Metabolomics workflow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318352"/>
            <a:ext cx="2245126" cy="1200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question and/or hypothesis?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02327" y="1318352"/>
            <a:ext cx="3296845" cy="1200328"/>
            <a:chOff x="2702327" y="1580666"/>
            <a:chExt cx="3296845" cy="1200328"/>
          </a:xfrm>
        </p:grpSpPr>
        <p:sp>
          <p:nvSpPr>
            <p:cNvPr id="5" name="TextBox 4"/>
            <p:cNvSpPr txBox="1"/>
            <p:nvPr/>
          </p:nvSpPr>
          <p:spPr>
            <a:xfrm>
              <a:off x="3242798" y="1580666"/>
              <a:ext cx="2756374" cy="12003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dirty="0" smtClean="0"/>
                <a:t>amples – can I collect enough and of the right type?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stCxn id="3" idx="3"/>
              <a:endCxn id="5" idx="1"/>
            </p:cNvCxnSpPr>
            <p:nvPr/>
          </p:nvCxnSpPr>
          <p:spPr>
            <a:xfrm>
              <a:off x="2702327" y="2167024"/>
              <a:ext cx="540471" cy="138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99172" y="1318352"/>
            <a:ext cx="2405083" cy="1200328"/>
            <a:chOff x="5999172" y="1580666"/>
            <a:chExt cx="2405083" cy="1200328"/>
          </a:xfrm>
        </p:grpSpPr>
        <p:sp>
          <p:nvSpPr>
            <p:cNvPr id="8" name="TextBox 7"/>
            <p:cNvSpPr txBox="1"/>
            <p:nvPr/>
          </p:nvSpPr>
          <p:spPr>
            <a:xfrm>
              <a:off x="6661254" y="1580666"/>
              <a:ext cx="1743001" cy="12003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Storage, stability and extraction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5" idx="3"/>
              <a:endCxn id="8" idx="1"/>
            </p:cNvCxnSpPr>
            <p:nvPr/>
          </p:nvCxnSpPr>
          <p:spPr>
            <a:xfrm>
              <a:off x="5999172" y="2167024"/>
              <a:ext cx="662082" cy="138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282918" y="2504874"/>
            <a:ext cx="2513164" cy="2202511"/>
            <a:chOff x="6282918" y="2767188"/>
            <a:chExt cx="2513164" cy="2202511"/>
          </a:xfrm>
        </p:grpSpPr>
        <p:sp>
          <p:nvSpPr>
            <p:cNvPr id="11" name="TextBox 10"/>
            <p:cNvSpPr txBox="1"/>
            <p:nvPr/>
          </p:nvSpPr>
          <p:spPr>
            <a:xfrm>
              <a:off x="6282918" y="3215372"/>
              <a:ext cx="2513164" cy="1754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Choice of the analytical method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NMR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GC-MS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LC-MS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>
              <a:stCxn id="8" idx="2"/>
              <a:endCxn id="11" idx="0"/>
            </p:cNvCxnSpPr>
            <p:nvPr/>
          </p:nvCxnSpPr>
          <p:spPr>
            <a:xfrm>
              <a:off x="7532755" y="2767188"/>
              <a:ext cx="6745" cy="448184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96430" y="4693579"/>
            <a:ext cx="2499652" cy="1727245"/>
            <a:chOff x="6296430" y="4955893"/>
            <a:chExt cx="2499652" cy="1727245"/>
          </a:xfrm>
        </p:grpSpPr>
        <p:sp>
          <p:nvSpPr>
            <p:cNvPr id="14" name="TextBox 13"/>
            <p:cNvSpPr txBox="1"/>
            <p:nvPr/>
          </p:nvSpPr>
          <p:spPr>
            <a:xfrm>
              <a:off x="6296430" y="5363458"/>
              <a:ext cx="2486141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 collection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9941" y="5852141"/>
              <a:ext cx="2486141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Pre-processing of the </a:t>
              </a:r>
              <a:r>
                <a:rPr lang="en-US" sz="2400" dirty="0" smtClean="0"/>
                <a:t>data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>
              <a:stCxn id="11" idx="2"/>
              <a:endCxn id="14" idx="0"/>
            </p:cNvCxnSpPr>
            <p:nvPr/>
          </p:nvCxnSpPr>
          <p:spPr>
            <a:xfrm>
              <a:off x="7539500" y="4955893"/>
              <a:ext cx="1" cy="407565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242798" y="4982224"/>
            <a:ext cx="3067143" cy="1384995"/>
            <a:chOff x="3242798" y="5244538"/>
            <a:chExt cx="3067143" cy="1384995"/>
          </a:xfrm>
        </p:grpSpPr>
        <p:sp>
          <p:nvSpPr>
            <p:cNvPr id="18" name="TextBox 17"/>
            <p:cNvSpPr txBox="1"/>
            <p:nvPr/>
          </p:nvSpPr>
          <p:spPr>
            <a:xfrm>
              <a:off x="3242798" y="5244538"/>
              <a:ext cx="2756374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Statistical analysis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Adjusted p-values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Q-values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PCA plots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5" idx="1"/>
            </p:cNvCxnSpPr>
            <p:nvPr/>
          </p:nvCxnSpPr>
          <p:spPr>
            <a:xfrm flipH="1">
              <a:off x="5999172" y="6005326"/>
              <a:ext cx="310769" cy="14497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445478" y="2953058"/>
            <a:ext cx="2339710" cy="2029166"/>
            <a:chOff x="3445478" y="3215372"/>
            <a:chExt cx="2339710" cy="2029166"/>
          </a:xfrm>
        </p:grpSpPr>
        <p:sp>
          <p:nvSpPr>
            <p:cNvPr id="21" name="TextBox 20"/>
            <p:cNvSpPr txBox="1"/>
            <p:nvPr/>
          </p:nvSpPr>
          <p:spPr>
            <a:xfrm>
              <a:off x="3445478" y="3215372"/>
              <a:ext cx="2339710" cy="1200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Database search to ID significant metabolite ions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1" idx="2"/>
              <a:endCxn id="18" idx="0"/>
            </p:cNvCxnSpPr>
            <p:nvPr/>
          </p:nvCxnSpPr>
          <p:spPr>
            <a:xfrm>
              <a:off x="4615333" y="4415700"/>
              <a:ext cx="5652" cy="828838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7200" y="2980078"/>
            <a:ext cx="2988278" cy="1138773"/>
            <a:chOff x="457200" y="3242392"/>
            <a:chExt cx="2988278" cy="1138773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242392"/>
              <a:ext cx="2245127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Validation of the metabolite ID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MSMS</a:t>
              </a:r>
            </a:p>
          </p:txBody>
        </p:sp>
        <p:cxnSp>
          <p:nvCxnSpPr>
            <p:cNvPr id="25" name="Straight Arrow Connector 24"/>
            <p:cNvCxnSpPr>
              <a:stCxn id="21" idx="1"/>
              <a:endCxn id="24" idx="3"/>
            </p:cNvCxnSpPr>
            <p:nvPr/>
          </p:nvCxnSpPr>
          <p:spPr>
            <a:xfrm flipH="1">
              <a:off x="2702327" y="3801730"/>
              <a:ext cx="743151" cy="10049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8568" y="4189285"/>
            <a:ext cx="2542382" cy="2086378"/>
            <a:chOff x="308568" y="4367359"/>
            <a:chExt cx="2542382" cy="2086378"/>
          </a:xfrm>
        </p:grpSpPr>
        <p:sp>
          <p:nvSpPr>
            <p:cNvPr id="27" name="TextBox 26"/>
            <p:cNvSpPr txBox="1"/>
            <p:nvPr/>
          </p:nvSpPr>
          <p:spPr>
            <a:xfrm>
              <a:off x="308568" y="5253409"/>
              <a:ext cx="2542382" cy="12003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Pathway analysis and design of the next experiment</a:t>
              </a:r>
              <a:endParaRPr lang="en-US" sz="2400" dirty="0"/>
            </a:p>
          </p:txBody>
        </p:sp>
        <p:cxnSp>
          <p:nvCxnSpPr>
            <p:cNvPr id="28" name="Straight Arrow Connector 27"/>
            <p:cNvCxnSpPr>
              <a:stCxn id="24" idx="2"/>
              <a:endCxn id="27" idx="0"/>
            </p:cNvCxnSpPr>
            <p:nvPr/>
          </p:nvCxnSpPr>
          <p:spPr>
            <a:xfrm flipH="1">
              <a:off x="1579759" y="4367359"/>
              <a:ext cx="5" cy="88605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18" idx="1"/>
            <a:endCxn id="27" idx="3"/>
          </p:cNvCxnSpPr>
          <p:nvPr/>
        </p:nvCxnSpPr>
        <p:spPr>
          <a:xfrm flipH="1">
            <a:off x="2850950" y="5674722"/>
            <a:ext cx="391848" cy="7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Cloud and computing in 2016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00"/>
            <a:ext cx="8229600" cy="510439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NIH is increasing its demands re data availability</a:t>
            </a:r>
          </a:p>
          <a:p>
            <a:r>
              <a:rPr lang="en-US" b="1" dirty="0" smtClean="0"/>
              <a:t>The manufacturers are turning to putting software and your data into the Cloud (assuming you can overcome HIPPA constraints)</a:t>
            </a:r>
          </a:p>
          <a:p>
            <a:r>
              <a:rPr lang="en-US" b="1" dirty="0" smtClean="0"/>
              <a:t>In proteomics, they are putting their programs there</a:t>
            </a:r>
          </a:p>
          <a:p>
            <a:pPr lvl="1"/>
            <a:r>
              <a:rPr lang="en-US" b="1" dirty="0" smtClean="0"/>
              <a:t>SCIEX is using BASESPACE (with </a:t>
            </a:r>
            <a:r>
              <a:rPr lang="en-US" b="1" dirty="0" err="1" smtClean="0"/>
              <a:t>Illumina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You upload your data to an Amazon server</a:t>
            </a:r>
          </a:p>
          <a:p>
            <a:pPr lvl="1"/>
            <a:r>
              <a:rPr lang="en-US" b="1" dirty="0" smtClean="0"/>
              <a:t>The programs are downloadable Apps</a:t>
            </a:r>
          </a:p>
          <a:p>
            <a:r>
              <a:rPr lang="en-US" b="1" dirty="0" smtClean="0"/>
              <a:t>For now, metabolomics uses XCMS</a:t>
            </a:r>
          </a:p>
          <a:p>
            <a:pPr lvl="1"/>
            <a:r>
              <a:rPr lang="en-US" b="1" dirty="0" smtClean="0"/>
              <a:t>Either online or as a server-based software</a:t>
            </a:r>
          </a:p>
          <a:p>
            <a:pPr lvl="1"/>
            <a:r>
              <a:rPr lang="en-US" b="1" dirty="0" smtClean="0"/>
              <a:t>Cloud next?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5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Great challenges in metabolomics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extent of the </a:t>
            </a:r>
            <a:r>
              <a:rPr lang="en-US" sz="2800" b="1" dirty="0" err="1" smtClean="0">
                <a:solidFill>
                  <a:srgbClr val="0000FF"/>
                </a:solidFill>
              </a:rPr>
              <a:t>metabolome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b="1" dirty="0" smtClean="0"/>
              <a:t>From gaseous hydrogen to earwax</a:t>
            </a:r>
          </a:p>
          <a:p>
            <a:pPr lvl="1"/>
            <a:r>
              <a:rPr lang="en-US" sz="2400" b="1" dirty="0" smtClean="0"/>
              <a:t>A much wider range of chemistry than the genome, </a:t>
            </a:r>
            <a:r>
              <a:rPr lang="en-US" sz="2400" b="1" dirty="0" err="1" smtClean="0"/>
              <a:t>epigenome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transcriptome</a:t>
            </a:r>
            <a:r>
              <a:rPr lang="en-US" sz="2400" b="1" dirty="0" smtClean="0"/>
              <a:t>, and the proteome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Having complete databases</a:t>
            </a:r>
          </a:p>
          <a:p>
            <a:pPr lvl="1"/>
            <a:r>
              <a:rPr lang="en-US" sz="2400" b="1" dirty="0" smtClean="0"/>
              <a:t>METLIN has 60,000+ metabolite records, but your problem always creates a need to have more</a:t>
            </a:r>
          </a:p>
          <a:p>
            <a:pPr lvl="1"/>
            <a:r>
              <a:rPr lang="en-US" sz="2400" b="1" dirty="0" smtClean="0"/>
              <a:t>Current lack of a substantial MSMS database (but it’s coming)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Storing and processing TBs/</a:t>
            </a:r>
            <a:r>
              <a:rPr lang="en-US" sz="2800" b="1" dirty="0" smtClean="0">
                <a:solidFill>
                  <a:srgbClr val="3FCD1D"/>
                </a:solidFill>
              </a:rPr>
              <a:t>PBs</a:t>
            </a:r>
            <a:r>
              <a:rPr lang="en-US" sz="2800" b="1" dirty="0" smtClean="0">
                <a:solidFill>
                  <a:srgbClr val="0000FF"/>
                </a:solidFill>
              </a:rPr>
              <a:t> of data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Standards and standard operating procedures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Being able to do the analyses in “real time”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NIH Regional metabolomics centers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344" y="5807725"/>
            <a:ext cx="7964928" cy="646331"/>
          </a:xfrm>
          <a:prstGeom prst="rect">
            <a:avLst/>
          </a:prstGeom>
          <a:solidFill>
            <a:srgbClr val="E6B9B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regional centers has a pilot program, typically up to $50k with annual deadlines in mid-February (last one in 2016)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219" y="1395552"/>
            <a:ext cx="3561205" cy="1344485"/>
            <a:chOff x="-4219" y="1395552"/>
            <a:chExt cx="3561205" cy="1344485"/>
          </a:xfrm>
        </p:grpSpPr>
        <p:sp>
          <p:nvSpPr>
            <p:cNvPr id="7" name="TextBox 6"/>
            <p:cNvSpPr txBox="1"/>
            <p:nvPr/>
          </p:nvSpPr>
          <p:spPr>
            <a:xfrm>
              <a:off x="991897" y="1726034"/>
              <a:ext cx="1354019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Charles </a:t>
              </a:r>
              <a:r>
                <a:rPr lang="en-US" sz="1400" dirty="0" err="1" smtClean="0"/>
                <a:t>Burandt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MRC2</a:t>
              </a:r>
            </a:p>
            <a:p>
              <a:pPr algn="ctr"/>
              <a:r>
                <a:rPr lang="en-US" sz="1400" dirty="0" smtClean="0">
                  <a:hlinkClick r:id="rId3"/>
                </a:rPr>
                <a:t>U. Michigan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1"/>
              <a:endCxn id="7" idx="3"/>
            </p:cNvCxnSpPr>
            <p:nvPr/>
          </p:nvCxnSpPr>
          <p:spPr>
            <a:xfrm flipH="1" flipV="1">
              <a:off x="2345916" y="2095366"/>
              <a:ext cx="1211070" cy="644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 descr="Charles Buran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9" y="1395552"/>
              <a:ext cx="940901" cy="12876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3043592"/>
            <a:ext cx="3150027" cy="1004090"/>
            <a:chOff x="0" y="3043592"/>
            <a:chExt cx="3150027" cy="1004090"/>
          </a:xfrm>
        </p:grpSpPr>
        <p:sp>
          <p:nvSpPr>
            <p:cNvPr id="9" name="TextBox 8"/>
            <p:cNvSpPr txBox="1"/>
            <p:nvPr/>
          </p:nvSpPr>
          <p:spPr>
            <a:xfrm>
              <a:off x="1005284" y="3321801"/>
              <a:ext cx="1061221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Oliver </a:t>
              </a:r>
              <a:r>
                <a:rPr lang="en-US" sz="1400" dirty="0" err="1" smtClean="0"/>
                <a:t>Fiehn</a:t>
              </a:r>
              <a:endParaRPr lang="en-US" sz="1400" dirty="0" smtClean="0"/>
            </a:p>
            <a:p>
              <a:pPr algn="ctr"/>
              <a:r>
                <a:rPr lang="en-US" sz="1400" dirty="0" smtClean="0">
                  <a:hlinkClick r:id="rId5"/>
                </a:rPr>
                <a:t>UC-Davis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>
              <a:stCxn id="6" idx="2"/>
              <a:endCxn id="9" idx="3"/>
            </p:cNvCxnSpPr>
            <p:nvPr/>
          </p:nvCxnSpPr>
          <p:spPr>
            <a:xfrm flipH="1" flipV="1">
              <a:off x="2066505" y="3583411"/>
              <a:ext cx="1083522" cy="739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Oliver fienh phot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3592"/>
              <a:ext cx="932727" cy="100409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1" y="4455678"/>
            <a:ext cx="3556987" cy="1231067"/>
            <a:chOff x="-1" y="4455678"/>
            <a:chExt cx="3556987" cy="1231067"/>
          </a:xfrm>
        </p:grpSpPr>
        <p:sp>
          <p:nvSpPr>
            <p:cNvPr id="10" name="TextBox 9"/>
            <p:cNvSpPr txBox="1"/>
            <p:nvPr/>
          </p:nvSpPr>
          <p:spPr>
            <a:xfrm>
              <a:off x="1010028" y="4765591"/>
              <a:ext cx="1403637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Susan Sumner</a:t>
              </a:r>
            </a:p>
            <a:p>
              <a:pPr algn="ctr"/>
              <a:r>
                <a:rPr lang="en-US" sz="1400" dirty="0" smtClean="0">
                  <a:hlinkClick r:id="rId7"/>
                </a:rPr>
                <a:t>RTI International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>
              <a:stCxn id="6" idx="3"/>
              <a:endCxn id="10" idx="3"/>
            </p:cNvCxnSpPr>
            <p:nvPr/>
          </p:nvCxnSpPr>
          <p:spPr>
            <a:xfrm flipH="1">
              <a:off x="2413665" y="4574610"/>
              <a:ext cx="1143321" cy="452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S_Sumner7175_H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455678"/>
              <a:ext cx="925639" cy="1231067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730377" y="2360084"/>
            <a:ext cx="4114678" cy="3298059"/>
            <a:chOff x="2730377" y="2360084"/>
            <a:chExt cx="4114678" cy="3298059"/>
          </a:xfrm>
        </p:grpSpPr>
        <p:sp>
          <p:nvSpPr>
            <p:cNvPr id="6" name="Oval 5"/>
            <p:cNvSpPr/>
            <p:nvPr/>
          </p:nvSpPr>
          <p:spPr>
            <a:xfrm>
              <a:off x="3150027" y="2360084"/>
              <a:ext cx="2778887" cy="2594479"/>
            </a:xfrm>
            <a:prstGeom prst="ellipse">
              <a:avLst/>
            </a:prstGeom>
            <a:solidFill>
              <a:srgbClr val="1C5AF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NIH Common Fund Regional Comprehensive Metabolomics Research Centers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30377" y="5288811"/>
              <a:ext cx="4114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9"/>
                </a:rPr>
                <a:t>http://www.metabolomicsworkbench.org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21955" y="1624113"/>
            <a:ext cx="3612703" cy="3978942"/>
            <a:chOff x="5521955" y="1624113"/>
            <a:chExt cx="3612703" cy="3978942"/>
          </a:xfrm>
        </p:grpSpPr>
        <p:sp>
          <p:nvSpPr>
            <p:cNvPr id="11" name="TextBox 10"/>
            <p:cNvSpPr txBox="1"/>
            <p:nvPr/>
          </p:nvSpPr>
          <p:spPr>
            <a:xfrm>
              <a:off x="7235282" y="1726034"/>
              <a:ext cx="885306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Rick Yost</a:t>
              </a:r>
            </a:p>
            <a:p>
              <a:pPr algn="ctr"/>
              <a:r>
                <a:rPr lang="en-US" sz="1400" dirty="0" smtClean="0"/>
                <a:t>SECIM</a:t>
              </a:r>
            </a:p>
            <a:p>
              <a:pPr algn="ctr"/>
              <a:r>
                <a:rPr lang="en-US" sz="1400" dirty="0" smtClean="0">
                  <a:hlinkClick r:id="rId10"/>
                </a:rPr>
                <a:t>U. Florida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9850" y="3321801"/>
              <a:ext cx="1475434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Sreekumaran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Rao</a:t>
              </a:r>
              <a:endParaRPr lang="en-US" sz="1400" dirty="0" smtClean="0"/>
            </a:p>
            <a:p>
              <a:r>
                <a:rPr lang="en-US" sz="1400" dirty="0" smtClean="0">
                  <a:hlinkClick r:id="rId11"/>
                </a:rPr>
                <a:t>Mayo Clinic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4496" y="4765591"/>
              <a:ext cx="1050788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Rick Higashi</a:t>
              </a:r>
            </a:p>
            <a:p>
              <a:r>
                <a:rPr lang="en-US" sz="1400" dirty="0" smtClean="0">
                  <a:hlinkClick r:id="rId12"/>
                </a:rPr>
                <a:t>U. Kentucky</a:t>
              </a:r>
              <a:endParaRPr lang="en-US" sz="1400" dirty="0"/>
            </a:p>
          </p:txBody>
        </p:sp>
        <p:cxnSp>
          <p:nvCxnSpPr>
            <p:cNvPr id="22" name="Straight Arrow Connector 21"/>
            <p:cNvCxnSpPr>
              <a:stCxn id="6" idx="7"/>
              <a:endCxn id="11" idx="1"/>
            </p:cNvCxnSpPr>
            <p:nvPr/>
          </p:nvCxnSpPr>
          <p:spPr>
            <a:xfrm flipV="1">
              <a:off x="5521955" y="2095366"/>
              <a:ext cx="1713327" cy="644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6"/>
              <a:endCxn id="12" idx="1"/>
            </p:cNvCxnSpPr>
            <p:nvPr/>
          </p:nvCxnSpPr>
          <p:spPr>
            <a:xfrm flipV="1">
              <a:off x="5928914" y="3583411"/>
              <a:ext cx="790936" cy="739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5"/>
              <a:endCxn id="13" idx="1"/>
            </p:cNvCxnSpPr>
            <p:nvPr/>
          </p:nvCxnSpPr>
          <p:spPr>
            <a:xfrm>
              <a:off x="5521955" y="4574610"/>
              <a:ext cx="1622541" cy="452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nairs_lg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799" y="3043592"/>
              <a:ext cx="886859" cy="1079655"/>
            </a:xfrm>
            <a:prstGeom prst="rect">
              <a:avLst/>
            </a:prstGeom>
          </p:spPr>
        </p:pic>
        <p:pic>
          <p:nvPicPr>
            <p:cNvPr id="52" name="Picture 51" descr="Screen Shot 2013-09-29 at 1.17.54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401" y="4455678"/>
              <a:ext cx="861742" cy="11473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382" y="1624113"/>
              <a:ext cx="950761" cy="969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0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2353"/>
            <a:ext cx="8229600" cy="77229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http://metabolomicsinmedicine.org/portal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9" y="860759"/>
            <a:ext cx="7957751" cy="586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80" y="4713406"/>
            <a:ext cx="1354438" cy="1599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7740" y="6312796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</a:t>
            </a:r>
            <a:r>
              <a:rPr lang="en-US" dirty="0" err="1" smtClean="0"/>
              <a:t>Kohlmeier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66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n-lt"/>
                <a:hlinkClick r:id="rId2"/>
              </a:rPr>
              <a:t>https://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  <a:hlinkClick r:id="rId2"/>
              </a:rPr>
              <a:t>www.youtube.com/user/MetabolomicsMI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962401"/>
            <a:ext cx="8229600" cy="110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hlinkClick r:id="rId3"/>
              </a:rPr>
              <a:t>http://</a:t>
            </a:r>
            <a:r>
              <a:rPr lang="en-US" sz="3000" b="1" dirty="0" smtClean="0">
                <a:hlinkClick r:id="rId3"/>
              </a:rPr>
              <a:t>www.uab.edu/proteomics/metabolomics/workshop/workshop_june_2015.php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8803" y="571500"/>
            <a:ext cx="7234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Other resources </a:t>
            </a:r>
            <a:r>
              <a:rPr lang="en-US" sz="4000" b="1" smtClean="0">
                <a:solidFill>
                  <a:srgbClr val="FF0000"/>
                </a:solidFill>
              </a:rPr>
              <a:t>in metabolomics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Who’s </a:t>
            </a:r>
            <a:r>
              <a:rPr lang="en-US" sz="3800" b="1" smtClean="0">
                <a:solidFill>
                  <a:srgbClr val="FF0000"/>
                </a:solidFill>
              </a:rPr>
              <a:t>applying metabolomics at UAB?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 smtClean="0"/>
              <a:t>Lalita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Shevde-Samant</a:t>
            </a:r>
            <a:r>
              <a:rPr lang="en-US" sz="2400" b="1" dirty="0" smtClean="0"/>
              <a:t> </a:t>
            </a:r>
            <a:r>
              <a:rPr lang="en-US" sz="2400" dirty="0" smtClean="0"/>
              <a:t>– Merlin and Cancer Cell metastasis</a:t>
            </a:r>
          </a:p>
          <a:p>
            <a:r>
              <a:rPr lang="en-US" sz="2400" b="1" dirty="0" smtClean="0"/>
              <a:t>Adam </a:t>
            </a:r>
            <a:r>
              <a:rPr lang="en-US" sz="2400" b="1" dirty="0" err="1" smtClean="0"/>
              <a:t>Wende</a:t>
            </a:r>
            <a:r>
              <a:rPr lang="en-US" sz="2400" b="1" dirty="0" smtClean="0"/>
              <a:t> </a:t>
            </a:r>
            <a:r>
              <a:rPr lang="en-US" sz="2400" dirty="0" smtClean="0"/>
              <a:t>– Cardiac mitochondrial dysfunction</a:t>
            </a:r>
          </a:p>
          <a:p>
            <a:r>
              <a:rPr lang="en-US" sz="2400" b="1" dirty="0" smtClean="0"/>
              <a:t>Haley Albright/John Hartman </a:t>
            </a:r>
            <a:r>
              <a:rPr lang="en-US" sz="2400" dirty="0" smtClean="0"/>
              <a:t>– A yeast aging model</a:t>
            </a:r>
          </a:p>
          <a:p>
            <a:r>
              <a:rPr lang="en-US" sz="2400" b="1" dirty="0" smtClean="0"/>
              <a:t>Victor Darley-</a:t>
            </a:r>
            <a:r>
              <a:rPr lang="en-US" sz="2400" b="1" dirty="0" err="1" smtClean="0"/>
              <a:t>Usmar</a:t>
            </a:r>
            <a:r>
              <a:rPr lang="en-US" sz="2400" dirty="0" smtClean="0"/>
              <a:t> – Inhibition of cancer cell growth</a:t>
            </a:r>
          </a:p>
          <a:p>
            <a:r>
              <a:rPr lang="en-US" sz="2400" b="1" dirty="0" smtClean="0"/>
              <a:t>Michael Miller/</a:t>
            </a:r>
            <a:r>
              <a:rPr lang="en-US" sz="2400" b="1" dirty="0" err="1" smtClean="0"/>
              <a:t>Jeevan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Prasain</a:t>
            </a:r>
            <a:r>
              <a:rPr lang="en-US" sz="2400" dirty="0" smtClean="0"/>
              <a:t> – Novel </a:t>
            </a:r>
            <a:r>
              <a:rPr lang="en-US" sz="2400" dirty="0" err="1" smtClean="0"/>
              <a:t>oxylipids</a:t>
            </a:r>
            <a:r>
              <a:rPr lang="en-US" sz="2400" dirty="0" smtClean="0"/>
              <a:t> in 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elegans</a:t>
            </a:r>
            <a:endParaRPr lang="en-US" sz="2400" b="1" i="1" dirty="0" smtClean="0"/>
          </a:p>
          <a:p>
            <a:r>
              <a:rPr lang="en-US" sz="2400" b="1" dirty="0" smtClean="0"/>
              <a:t>Clinton Grubbs </a:t>
            </a:r>
            <a:r>
              <a:rPr lang="en-US" sz="2400" dirty="0" smtClean="0"/>
              <a:t>– Co</a:t>
            </a:r>
            <a:r>
              <a:rPr lang="en-US" sz="2400" baseline="30000" dirty="0" smtClean="0"/>
              <a:t>60</a:t>
            </a:r>
            <a:r>
              <a:rPr lang="en-US" sz="2400" dirty="0" smtClean="0"/>
              <a:t> radiation of the diet and reduction in mammary tumors in a rat model of breast cancer</a:t>
            </a:r>
          </a:p>
          <a:p>
            <a:r>
              <a:rPr lang="en-US" sz="2400" b="1" dirty="0" smtClean="0"/>
              <a:t>Mamie McLean/Lori Harper </a:t>
            </a:r>
            <a:r>
              <a:rPr lang="en-US" sz="2400" dirty="0" smtClean="0"/>
              <a:t>– Obesity and diabetes in women</a:t>
            </a:r>
          </a:p>
          <a:p>
            <a:r>
              <a:rPr lang="en-US" sz="2400" b="1" dirty="0" smtClean="0"/>
              <a:t>Matt Stoll </a:t>
            </a:r>
            <a:r>
              <a:rPr lang="en-US" sz="2400" dirty="0" smtClean="0"/>
              <a:t>– Fecal metabolome in children with arthritis</a:t>
            </a:r>
          </a:p>
          <a:p>
            <a:r>
              <a:rPr lang="en-US" sz="2400" b="1" dirty="0" smtClean="0"/>
              <a:t>Peter </a:t>
            </a:r>
            <a:r>
              <a:rPr lang="en-US" sz="2400" b="1" dirty="0" err="1" smtClean="0"/>
              <a:t>Mannon</a:t>
            </a:r>
            <a:r>
              <a:rPr lang="en-US" sz="2400" b="1" dirty="0" smtClean="0"/>
              <a:t> </a:t>
            </a:r>
            <a:r>
              <a:rPr lang="en-US" sz="2400" dirty="0" smtClean="0"/>
              <a:t>– Fecal microbiome in </a:t>
            </a:r>
            <a:r>
              <a:rPr lang="en-US" sz="2400" dirty="0" err="1" smtClean="0"/>
              <a:t>Crohn’s</a:t>
            </a:r>
            <a:r>
              <a:rPr lang="en-US" sz="2400" dirty="0" smtClean="0"/>
              <a:t> disease</a:t>
            </a:r>
          </a:p>
          <a:p>
            <a:r>
              <a:rPr lang="en-US" sz="2400" b="1" dirty="0" err="1" smtClean="0"/>
              <a:t>Charitharth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Vivek</a:t>
            </a:r>
            <a:r>
              <a:rPr lang="en-US" sz="2400" b="1" dirty="0" smtClean="0"/>
              <a:t>) Lai </a:t>
            </a:r>
            <a:r>
              <a:rPr lang="en-US" sz="2400" dirty="0" smtClean="0"/>
              <a:t>– Lung metabolomics in the newborn</a:t>
            </a:r>
          </a:p>
          <a:p>
            <a:r>
              <a:rPr lang="en-US" sz="2400" b="1" dirty="0"/>
              <a:t>Gang Liu </a:t>
            </a:r>
            <a:r>
              <a:rPr lang="en-US" sz="2400" dirty="0"/>
              <a:t>- Metabolic Reprogramming in </a:t>
            </a:r>
            <a:r>
              <a:rPr lang="en-US" sz="2400" dirty="0" err="1"/>
              <a:t>Myofibroblasts</a:t>
            </a:r>
            <a:r>
              <a:rPr lang="en-US" sz="2400" dirty="0"/>
              <a:t> as a Mechanism of Pulmonary Fibrosis</a:t>
            </a:r>
          </a:p>
        </p:txBody>
      </p:sp>
    </p:spTree>
    <p:extLst>
      <p:ext uri="{BB962C8B-B14F-4D97-AF65-F5344CB8AC3E}">
        <p14:creationId xmlns:p14="http://schemas.microsoft.com/office/powerpoint/2010/main" val="6619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3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Workflow for metabolomics training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39483" y="1715658"/>
            <a:ext cx="1208292" cy="1224563"/>
            <a:chOff x="3516906" y="1860802"/>
            <a:chExt cx="1208292" cy="1224563"/>
          </a:xfrm>
        </p:grpSpPr>
        <p:sp>
          <p:nvSpPr>
            <p:cNvPr id="5" name="TextBox 4"/>
            <p:cNvSpPr txBox="1"/>
            <p:nvPr/>
          </p:nvSpPr>
          <p:spPr>
            <a:xfrm>
              <a:off x="3516906" y="1860802"/>
              <a:ext cx="1208292" cy="64633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Want to read more</a:t>
              </a:r>
              <a:endParaRPr lang="en-US" b="1" dirty="0"/>
            </a:p>
          </p:txBody>
        </p:sp>
        <p:cxnSp>
          <p:nvCxnSpPr>
            <p:cNvPr id="6" name="Straight Arrow Connector 5"/>
            <p:cNvCxnSpPr>
              <a:stCxn id="16" idx="0"/>
              <a:endCxn id="5" idx="2"/>
            </p:cNvCxnSpPr>
            <p:nvPr/>
          </p:nvCxnSpPr>
          <p:spPr>
            <a:xfrm flipV="1">
              <a:off x="4112400" y="2507133"/>
              <a:ext cx="8652" cy="57823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895438" y="2941420"/>
            <a:ext cx="2393258" cy="681418"/>
            <a:chOff x="4872861" y="3086564"/>
            <a:chExt cx="2274004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5936032" y="3086564"/>
              <a:ext cx="1210833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Hands-on workshops</a:t>
              </a:r>
              <a:endParaRPr lang="en-US" b="1" dirty="0"/>
            </a:p>
          </p:txBody>
        </p:sp>
        <p:cxnSp>
          <p:nvCxnSpPr>
            <p:cNvPr id="9" name="Straight Arrow Connector 8"/>
            <p:cNvCxnSpPr>
              <a:stCxn id="16" idx="3"/>
              <a:endCxn id="8" idx="1"/>
            </p:cNvCxnSpPr>
            <p:nvPr/>
          </p:nvCxnSpPr>
          <p:spPr>
            <a:xfrm>
              <a:off x="4872861" y="3408531"/>
              <a:ext cx="1063171" cy="187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134977" y="3586552"/>
            <a:ext cx="3034465" cy="1727344"/>
            <a:chOff x="4112400" y="3731696"/>
            <a:chExt cx="3034465" cy="1727344"/>
          </a:xfrm>
        </p:grpSpPr>
        <p:sp>
          <p:nvSpPr>
            <p:cNvPr id="11" name="TextBox 10"/>
            <p:cNvSpPr txBox="1"/>
            <p:nvPr/>
          </p:nvSpPr>
          <p:spPr>
            <a:xfrm>
              <a:off x="6009863" y="4812709"/>
              <a:ext cx="113700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Advanced hands-on</a:t>
              </a:r>
              <a:endParaRPr lang="en-US" b="1" dirty="0"/>
            </a:p>
          </p:txBody>
        </p:sp>
        <p:cxnSp>
          <p:nvCxnSpPr>
            <p:cNvPr id="12" name="Straight Arrow Connector 11"/>
            <p:cNvCxnSpPr>
              <a:stCxn id="16" idx="2"/>
              <a:endCxn id="11" idx="1"/>
            </p:cNvCxnSpPr>
            <p:nvPr/>
          </p:nvCxnSpPr>
          <p:spPr>
            <a:xfrm>
              <a:off x="4112400" y="3731696"/>
              <a:ext cx="1897463" cy="14041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34977" y="3586552"/>
            <a:ext cx="1493954" cy="1947131"/>
            <a:chOff x="3368537" y="3731696"/>
            <a:chExt cx="1493954" cy="1947131"/>
          </a:xfrm>
        </p:grpSpPr>
        <p:sp>
          <p:nvSpPr>
            <p:cNvPr id="14" name="TextBox 13"/>
            <p:cNvSpPr txBox="1"/>
            <p:nvPr/>
          </p:nvSpPr>
          <p:spPr>
            <a:xfrm>
              <a:off x="3413544" y="5032496"/>
              <a:ext cx="1448947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Data analysis</a:t>
              </a:r>
            </a:p>
            <a:p>
              <a:pPr algn="ctr"/>
              <a:r>
                <a:rPr lang="en-US" b="1" dirty="0" smtClean="0"/>
                <a:t>advanced</a:t>
              </a:r>
              <a:endParaRPr lang="en-US" b="1" dirty="0"/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>
            <a:xfrm>
              <a:off x="3368537" y="3731696"/>
              <a:ext cx="769481" cy="1300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74515" y="2940221"/>
            <a:ext cx="152092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Level of experience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21" idx="3"/>
          </p:cNvCxnSpPr>
          <p:nvPr/>
        </p:nvCxnSpPr>
        <p:spPr>
          <a:xfrm>
            <a:off x="2488543" y="3263387"/>
            <a:ext cx="888514" cy="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  <a:endCxn id="23" idx="3"/>
          </p:cNvCxnSpPr>
          <p:nvPr/>
        </p:nvCxnSpPr>
        <p:spPr>
          <a:xfrm flipH="1" flipV="1">
            <a:off x="2260246" y="2033234"/>
            <a:ext cx="1279237" cy="559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3734" y="4551155"/>
            <a:ext cx="171288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Metabolomics Workbench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9" idx="0"/>
            <a:endCxn id="21" idx="2"/>
          </p:cNvCxnSpPr>
          <p:nvPr/>
        </p:nvCxnSpPr>
        <p:spPr>
          <a:xfrm flipH="1" flipV="1">
            <a:off x="1675905" y="3586552"/>
            <a:ext cx="14272" cy="9646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3266" y="2940221"/>
            <a:ext cx="1625277" cy="646331"/>
          </a:xfrm>
          <a:prstGeom prst="rect">
            <a:avLst/>
          </a:prstGeom>
          <a:solidFill>
            <a:srgbClr val="FCD5B5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Metabolomics portal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3" idx="2"/>
            <a:endCxn id="21" idx="0"/>
          </p:cNvCxnSpPr>
          <p:nvPr/>
        </p:nvCxnSpPr>
        <p:spPr>
          <a:xfrm>
            <a:off x="1672999" y="2217900"/>
            <a:ext cx="2906" cy="72232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5751" y="1848568"/>
            <a:ext cx="117449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Kohlmeier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9305" y="2033234"/>
            <a:ext cx="826914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134977" y="1715658"/>
            <a:ext cx="2962222" cy="1224563"/>
            <a:chOff x="3898186" y="2126626"/>
            <a:chExt cx="2962222" cy="1224563"/>
          </a:xfrm>
        </p:grpSpPr>
        <p:sp>
          <p:nvSpPr>
            <p:cNvPr id="27" name="TextBox 26"/>
            <p:cNvSpPr txBox="1"/>
            <p:nvPr/>
          </p:nvSpPr>
          <p:spPr>
            <a:xfrm>
              <a:off x="5758837" y="2126626"/>
              <a:ext cx="1101571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7F7F7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Symposia</a:t>
              </a:r>
              <a:endParaRPr lang="en-US" b="1" dirty="0"/>
            </a:p>
          </p:txBody>
        </p:sp>
        <p:cxnSp>
          <p:nvCxnSpPr>
            <p:cNvPr id="28" name="Straight Arrow Connector 27"/>
            <p:cNvCxnSpPr>
              <a:stCxn id="16" idx="0"/>
              <a:endCxn id="27" idx="2"/>
            </p:cNvCxnSpPr>
            <p:nvPr/>
          </p:nvCxnSpPr>
          <p:spPr>
            <a:xfrm flipV="1">
              <a:off x="3898186" y="2495958"/>
              <a:ext cx="2411437" cy="855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374867" y="2813220"/>
            <a:ext cx="1496990" cy="1256758"/>
            <a:chOff x="7374867" y="2813220"/>
            <a:chExt cx="1496990" cy="1256758"/>
          </a:xfrm>
        </p:grpSpPr>
        <p:sp>
          <p:nvSpPr>
            <p:cNvPr id="25" name="TextBox 24"/>
            <p:cNvSpPr txBox="1"/>
            <p:nvPr/>
          </p:nvSpPr>
          <p:spPr>
            <a:xfrm>
              <a:off x="7374867" y="2813220"/>
              <a:ext cx="1496990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UAB </a:t>
              </a:r>
              <a:r>
                <a:rPr lang="en-US" b="1" i="1" dirty="0" smtClean="0">
                  <a:solidFill>
                    <a:srgbClr val="FFFF00"/>
                  </a:solidFill>
                </a:rPr>
                <a:t>LC-MS/NMR</a:t>
              </a:r>
            </a:p>
            <a:p>
              <a:pPr algn="ctr"/>
              <a:r>
                <a:rPr lang="en-US" b="1" dirty="0" smtClean="0"/>
                <a:t>SECIM </a:t>
              </a:r>
              <a:r>
                <a:rPr lang="en-US" b="1" i="1" dirty="0" smtClean="0">
                  <a:solidFill>
                    <a:srgbClr val="FFFF00"/>
                  </a:solidFill>
                </a:rPr>
                <a:t>NMR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74869" y="3762201"/>
              <a:ext cx="1364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June/May, 2016</a:t>
              </a:r>
              <a:endParaRPr lang="en-US" sz="1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74867" y="1317767"/>
            <a:ext cx="1616148" cy="1240835"/>
            <a:chOff x="7374867" y="1317767"/>
            <a:chExt cx="1616148" cy="1240835"/>
          </a:xfrm>
        </p:grpSpPr>
        <p:sp>
          <p:nvSpPr>
            <p:cNvPr id="29" name="TextBox 28"/>
            <p:cNvSpPr txBox="1"/>
            <p:nvPr/>
          </p:nvSpPr>
          <p:spPr>
            <a:xfrm>
              <a:off x="7374869" y="1317767"/>
              <a:ext cx="1300548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</a:t>
              </a:r>
              <a:r>
                <a:rPr lang="en-US" b="1" dirty="0" smtClean="0"/>
                <a:t>TI, SECIM, Michigan, Mayo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74867" y="2250825"/>
              <a:ext cx="1616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Mar/May/Sep 2016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74868" y="4390566"/>
            <a:ext cx="1300548" cy="1549388"/>
            <a:chOff x="7374868" y="4390566"/>
            <a:chExt cx="1300548" cy="1549388"/>
          </a:xfrm>
        </p:grpSpPr>
        <p:sp>
          <p:nvSpPr>
            <p:cNvPr id="30" name="TextBox 29"/>
            <p:cNvSpPr txBox="1"/>
            <p:nvPr/>
          </p:nvSpPr>
          <p:spPr>
            <a:xfrm>
              <a:off x="7374868" y="4390566"/>
              <a:ext cx="1300548" cy="120032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Kentucky</a:t>
              </a:r>
            </a:p>
            <a:p>
              <a:pPr algn="ctr"/>
              <a:r>
                <a:rPr lang="en-US" b="1" i="1" dirty="0" err="1" smtClean="0">
                  <a:solidFill>
                    <a:srgbClr val="FFFF00"/>
                  </a:solidFill>
                </a:rPr>
                <a:t>Fluxomics</a:t>
              </a:r>
              <a:endParaRPr lang="en-US" b="1" i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UC-Davis </a:t>
              </a:r>
              <a:r>
                <a:rPr lang="en-US" dirty="0" smtClean="0">
                  <a:solidFill>
                    <a:srgbClr val="FFFF00"/>
                  </a:solidFill>
                </a:rPr>
                <a:t>GC-MS, QC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07998" y="5632177"/>
              <a:ext cx="1200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July/Sep 2016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63314" y="5610881"/>
            <a:ext cx="1031051" cy="706154"/>
            <a:chOff x="4363314" y="5610881"/>
            <a:chExt cx="1031051" cy="706154"/>
          </a:xfrm>
        </p:grpSpPr>
        <p:sp>
          <p:nvSpPr>
            <p:cNvPr id="31" name="TextBox 30"/>
            <p:cNvSpPr txBox="1"/>
            <p:nvPr/>
          </p:nvSpPr>
          <p:spPr>
            <a:xfrm>
              <a:off x="4363314" y="5610881"/>
              <a:ext cx="1031051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UC-Davis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54679" y="6009258"/>
              <a:ext cx="855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Feb 2016</a:t>
              </a:r>
              <a:endParaRPr lang="en-US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94638" y="3622838"/>
            <a:ext cx="2140339" cy="3073769"/>
            <a:chOff x="1994638" y="3622838"/>
            <a:chExt cx="2140339" cy="3073769"/>
          </a:xfrm>
        </p:grpSpPr>
        <p:grpSp>
          <p:nvGrpSpPr>
            <p:cNvPr id="32" name="Group 31"/>
            <p:cNvGrpSpPr/>
            <p:nvPr/>
          </p:nvGrpSpPr>
          <p:grpSpPr>
            <a:xfrm>
              <a:off x="1994638" y="3622838"/>
              <a:ext cx="2140339" cy="2765992"/>
              <a:chOff x="1994638" y="3622838"/>
              <a:chExt cx="2140339" cy="276599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994638" y="5328995"/>
                <a:ext cx="1558502" cy="6463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Imaging</a:t>
                </a:r>
              </a:p>
              <a:p>
                <a:pPr algn="ctr"/>
                <a:r>
                  <a:rPr lang="en-US" b="1" dirty="0" smtClean="0"/>
                  <a:t>Metabolomics</a:t>
                </a:r>
                <a:endParaRPr lang="en-US" b="1" dirty="0"/>
              </a:p>
            </p:txBody>
          </p:sp>
          <p:cxnSp>
            <p:nvCxnSpPr>
              <p:cNvPr id="34" name="Straight Arrow Connector 33"/>
              <p:cNvCxnSpPr>
                <a:endCxn id="33" idx="0"/>
              </p:cNvCxnSpPr>
              <p:nvPr/>
            </p:nvCxnSpPr>
            <p:spPr>
              <a:xfrm flipH="1">
                <a:off x="2773889" y="3622838"/>
                <a:ext cx="1361088" cy="1706157"/>
              </a:xfrm>
              <a:prstGeom prst="straightConnector1">
                <a:avLst/>
              </a:prstGeom>
              <a:ln w="38100"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73254" y="6019498"/>
                <a:ext cx="1401270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Vanderbilt U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260246" y="6388830"/>
              <a:ext cx="891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 2016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9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75262"/>
            <a:ext cx="5765800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5" y="1404208"/>
            <a:ext cx="2482307" cy="375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71" y="5196529"/>
            <a:ext cx="283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600 MHz NMR instruments in surgical suite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20" y="1399273"/>
            <a:ext cx="4043680" cy="2001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1225" y="3380451"/>
            <a:ext cx="449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Mass spectrometers (10 Q-TOFs) each dedicated to one </a:t>
            </a:r>
            <a:r>
              <a:rPr lang="en-US" b="1" smtClean="0"/>
              <a:t>assay format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163033" y="6205495"/>
            <a:ext cx="44909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is Next-GEN precise medicine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1" y="4026782"/>
            <a:ext cx="2910839" cy="1777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4661" y="5842860"/>
            <a:ext cx="305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Iknife</a:t>
            </a:r>
            <a:r>
              <a:rPr lang="en-US" b="1" dirty="0" smtClean="0"/>
              <a:t> - revolutionizing surgery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4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4" y="142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UAB capabilities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1" y="1157289"/>
            <a:ext cx="3040744" cy="225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1" y="3954589"/>
            <a:ext cx="5831703" cy="2810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65" y="1157288"/>
            <a:ext cx="3006812" cy="2255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005" y="3369814"/>
            <a:ext cx="198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SCIEX 5600 </a:t>
            </a:r>
            <a:r>
              <a:rPr lang="en-US" sz="1600" b="1" dirty="0" err="1" smtClean="0"/>
              <a:t>TripleTOF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with </a:t>
            </a:r>
            <a:r>
              <a:rPr lang="en-US" sz="1600" b="1" dirty="0" err="1" smtClean="0"/>
              <a:t>Eksigent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nanoLC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85765" y="3412397"/>
            <a:ext cx="2910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SCIEX 6500 </a:t>
            </a:r>
            <a:r>
              <a:rPr lang="en-US" sz="1600" b="1" dirty="0" err="1" smtClean="0"/>
              <a:t>Qtrap</a:t>
            </a:r>
            <a:r>
              <a:rPr lang="en-US" sz="1600" b="1" dirty="0" smtClean="0"/>
              <a:t> with </a:t>
            </a:r>
            <a:r>
              <a:rPr lang="en-US" sz="1600" b="1" dirty="0" err="1" smtClean="0"/>
              <a:t>SelexION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54814" y="4821066"/>
            <a:ext cx="29985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Central Alabama NMR facility</a:t>
            </a:r>
          </a:p>
          <a:p>
            <a:pPr algn="ctr"/>
            <a:r>
              <a:rPr lang="en-US" b="1" dirty="0" smtClean="0"/>
              <a:t>Chemistry </a:t>
            </a:r>
            <a:r>
              <a:rPr lang="en-US" b="1" dirty="0" err="1" smtClean="0"/>
              <a:t>Bdg</a:t>
            </a:r>
            <a:endParaRPr lang="en-US" b="1" dirty="0" smtClean="0"/>
          </a:p>
          <a:p>
            <a:pPr algn="ctr"/>
            <a:r>
              <a:rPr lang="en-US" sz="1600" b="1" dirty="0" smtClean="0">
                <a:solidFill>
                  <a:srgbClr val="1C5AFD"/>
                </a:solidFill>
              </a:rPr>
              <a:t>N. Rama Krishna, Director</a:t>
            </a:r>
          </a:p>
          <a:p>
            <a:pPr algn="ctr"/>
            <a:r>
              <a:rPr lang="en-US" sz="1600" b="1" dirty="0" smtClean="0">
                <a:solidFill>
                  <a:srgbClr val="1C5AFD"/>
                </a:solidFill>
              </a:rPr>
              <a:t>934-5695 </a:t>
            </a:r>
            <a:endParaRPr lang="en-US" sz="1600" b="1" dirty="0">
              <a:solidFill>
                <a:srgbClr val="1C5AF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6775" y="1595954"/>
            <a:ext cx="23117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TMPL mass spec lab</a:t>
            </a:r>
          </a:p>
          <a:p>
            <a:pPr algn="ctr"/>
            <a:r>
              <a:rPr lang="en-US" b="1" dirty="0" smtClean="0"/>
              <a:t>MCLM 459/427</a:t>
            </a:r>
          </a:p>
          <a:p>
            <a:pPr algn="ctr"/>
            <a:r>
              <a:rPr lang="en-US" sz="1600" b="1" dirty="0" smtClean="0">
                <a:solidFill>
                  <a:srgbClr val="1C5AFD"/>
                </a:solidFill>
              </a:rPr>
              <a:t>Stephen Barnes, Director</a:t>
            </a:r>
          </a:p>
          <a:p>
            <a:pPr algn="ctr"/>
            <a:r>
              <a:rPr lang="en-US" sz="1600" b="1" dirty="0" smtClean="0">
                <a:solidFill>
                  <a:srgbClr val="1C5AFD"/>
                </a:solidFill>
              </a:rPr>
              <a:t>934-7117/3462</a:t>
            </a:r>
            <a:endParaRPr lang="en-US" sz="1600" b="1" dirty="0">
              <a:solidFill>
                <a:srgbClr val="1C5A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Graduate level course in metabolomics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GBS 724</a:t>
            </a:r>
          </a:p>
          <a:p>
            <a:r>
              <a:rPr lang="en-US" b="1" dirty="0" smtClean="0"/>
              <a:t>Starts Monday, January 4, 2016</a:t>
            </a:r>
          </a:p>
          <a:p>
            <a:pPr lvl="1"/>
            <a:r>
              <a:rPr lang="en-US" b="1" dirty="0" smtClean="0"/>
              <a:t>Meets from 11 am to 12:30 pm on Mondays, Wednesdays and Fridays</a:t>
            </a:r>
          </a:p>
          <a:p>
            <a:pPr lvl="1"/>
            <a:r>
              <a:rPr lang="en-US" b="1" dirty="0" smtClean="0"/>
              <a:t>Room 515, Shelby </a:t>
            </a:r>
            <a:r>
              <a:rPr lang="en-US" b="1" dirty="0" err="1" smtClean="0"/>
              <a:t>Bdg</a:t>
            </a:r>
            <a:endParaRPr lang="en-US" b="1" dirty="0" smtClean="0"/>
          </a:p>
          <a:p>
            <a:r>
              <a:rPr lang="en-US" b="1" dirty="0" smtClean="0"/>
              <a:t>Besides UAB colleagues, it features talks from colleagues at </a:t>
            </a:r>
            <a:r>
              <a:rPr lang="en-US" b="1" dirty="0" err="1" smtClean="0"/>
              <a:t>HudsonAlpha</a:t>
            </a:r>
            <a:r>
              <a:rPr lang="en-US" b="1" dirty="0" smtClean="0"/>
              <a:t>, Penn State, RTI International and Scripps Research Institute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0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of Today’s workshop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Introduction to experimental design</a:t>
            </a:r>
          </a:p>
          <a:p>
            <a:pPr lvl="1"/>
            <a:r>
              <a:rPr lang="en-US" sz="2600" b="1" dirty="0" smtClean="0"/>
              <a:t>Optimal planning and sample collection</a:t>
            </a:r>
          </a:p>
          <a:p>
            <a:r>
              <a:rPr lang="en-US" sz="3000" b="1" dirty="0" smtClean="0"/>
              <a:t>Sample processing/extraction</a:t>
            </a:r>
          </a:p>
          <a:p>
            <a:r>
              <a:rPr lang="en-US" b="1" dirty="0" smtClean="0"/>
              <a:t>Primary data collection by NMR, LC-MS and imaging</a:t>
            </a:r>
          </a:p>
          <a:p>
            <a:r>
              <a:rPr lang="en-US" sz="3000" b="1" dirty="0" smtClean="0"/>
              <a:t>Introduction to data processing and statistical analysis</a:t>
            </a:r>
          </a:p>
          <a:p>
            <a:r>
              <a:rPr lang="en-US" sz="3000" b="1" dirty="0" smtClean="0"/>
              <a:t>Introduction to </a:t>
            </a:r>
            <a:r>
              <a:rPr lang="en-US" sz="3000" b="1" dirty="0"/>
              <a:t>a</a:t>
            </a:r>
            <a:r>
              <a:rPr lang="en-US" sz="3000" b="1" dirty="0" smtClean="0"/>
              <a:t>dvanced data processing; data interpretation and pathway analysis</a:t>
            </a:r>
          </a:p>
          <a:p>
            <a:r>
              <a:rPr lang="en-US" sz="3000" b="1" dirty="0" smtClean="0"/>
              <a:t>Integration of metabolomics and its future</a:t>
            </a:r>
          </a:p>
        </p:txBody>
      </p:sp>
    </p:spTree>
    <p:extLst>
      <p:ext uri="{BB962C8B-B14F-4D97-AF65-F5344CB8AC3E}">
        <p14:creationId xmlns:p14="http://schemas.microsoft.com/office/powerpoint/2010/main" val="7398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Funded studies at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RTI Intl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638" y="1417637"/>
            <a:ext cx="8822724" cy="830998"/>
            <a:chOff x="160638" y="1417637"/>
            <a:chExt cx="8822724" cy="830998"/>
          </a:xfrm>
        </p:grpSpPr>
        <p:sp>
          <p:nvSpPr>
            <p:cNvPr id="4" name="TextBox 3"/>
            <p:cNvSpPr txBox="1"/>
            <p:nvPr/>
          </p:nvSpPr>
          <p:spPr>
            <a:xfrm>
              <a:off x="160638" y="1417638"/>
              <a:ext cx="208829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Environmental Impact of Metabolomics on </a:t>
              </a:r>
              <a:r>
                <a:rPr lang="en-US" sz="1600" b="1" dirty="0"/>
                <a:t>Food Allergy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3132" y="1417638"/>
              <a:ext cx="1791730" cy="6155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Metabolomics in </a:t>
              </a:r>
              <a:r>
                <a:rPr lang="en-US" sz="1600" b="1" dirty="0"/>
                <a:t>Fetal Programming</a:t>
              </a:r>
              <a:r>
                <a:rPr lang="en-US" b="1" dirty="0"/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59646" y="1417638"/>
              <a:ext cx="1902941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Small Cell Lung Cancer </a:t>
              </a:r>
              <a:r>
                <a:rPr lang="en-US" sz="1600" b="1" dirty="0">
                  <a:solidFill>
                    <a:schemeClr val="bg1"/>
                  </a:solidFill>
                </a:rPr>
                <a:t>Metabolome</a:t>
              </a:r>
              <a:r>
                <a:rPr lang="en-US" sz="1600" b="1" dirty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9784" y="1417637"/>
              <a:ext cx="2063578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Metabolomic</a:t>
              </a:r>
              <a:r>
                <a:rPr lang="en-US" sz="1600" b="1" dirty="0">
                  <a:solidFill>
                    <a:schemeClr val="bg1"/>
                  </a:solidFill>
                </a:rPr>
                <a:t> Profiling of </a:t>
              </a:r>
              <a:r>
                <a:rPr lang="en-US" sz="1600" b="1" dirty="0"/>
                <a:t>Influenza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639" y="2656702"/>
            <a:ext cx="8773299" cy="1077218"/>
            <a:chOff x="160639" y="2656702"/>
            <a:chExt cx="8773299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160639" y="2656702"/>
              <a:ext cx="1804085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Role </a:t>
              </a:r>
              <a:r>
                <a:rPr lang="en-US" sz="1600" b="1" dirty="0">
                  <a:solidFill>
                    <a:schemeClr val="bg1"/>
                  </a:solidFill>
                </a:rPr>
                <a:t>of Microbial Metabolites in Experimental </a:t>
              </a:r>
              <a:r>
                <a:rPr lang="en-US" sz="1600" b="1" dirty="0"/>
                <a:t>Liver Disease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48921" y="2656702"/>
              <a:ext cx="2026514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Metabolic Microenvironments in </a:t>
              </a:r>
              <a:r>
                <a:rPr lang="en-US" sz="1600" b="1" dirty="0"/>
                <a:t>Normal Breast and Breast Cancer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85508" y="2656702"/>
              <a:ext cx="2347784" cy="10772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Merging </a:t>
              </a:r>
              <a:r>
                <a:rPr lang="en-US" sz="1600" b="1" dirty="0" err="1">
                  <a:solidFill>
                    <a:schemeClr val="bg1"/>
                  </a:solidFill>
                </a:rPr>
                <a:t>Metabolomic</a:t>
              </a:r>
              <a:r>
                <a:rPr lang="en-US" sz="1600" b="1" dirty="0">
                  <a:solidFill>
                    <a:schemeClr val="bg1"/>
                  </a:solidFill>
                </a:rPr>
                <a:t> Signatures and Epigenetic Regulators from Blood to Predict </a:t>
              </a:r>
              <a:r>
                <a:rPr lang="en-US" sz="1600" b="1" dirty="0"/>
                <a:t>Sepsis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3937" y="2656702"/>
              <a:ext cx="1940001" cy="1077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Metabolomic</a:t>
              </a:r>
              <a:r>
                <a:rPr lang="en-US" sz="1600" b="1" dirty="0">
                  <a:solidFill>
                    <a:schemeClr val="bg1"/>
                  </a:solidFill>
                </a:rPr>
                <a:t> Profiling of Kinase Inhibitor Responses in </a:t>
              </a:r>
              <a:r>
                <a:rPr lang="en-US" sz="1600" b="1" dirty="0"/>
                <a:t>Leukemia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638" y="4232302"/>
            <a:ext cx="8760934" cy="615554"/>
            <a:chOff x="160638" y="4232302"/>
            <a:chExt cx="8760934" cy="615554"/>
          </a:xfrm>
        </p:grpSpPr>
        <p:sp>
          <p:nvSpPr>
            <p:cNvPr id="14" name="TextBox 13"/>
            <p:cNvSpPr txBox="1"/>
            <p:nvPr/>
          </p:nvSpPr>
          <p:spPr>
            <a:xfrm>
              <a:off x="160638" y="4263081"/>
              <a:ext cx="2088283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Biomarker Discovery in </a:t>
              </a:r>
              <a:r>
                <a:rPr lang="en-US" sz="1600" b="1" dirty="0"/>
                <a:t>Knee Osteoarthritis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3768" y="4263081"/>
              <a:ext cx="2866769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Genetic Effects of </a:t>
              </a:r>
              <a:r>
                <a:rPr lang="en-US" sz="1600" b="1" dirty="0"/>
                <a:t>High Fat Diet </a:t>
              </a:r>
              <a:r>
                <a:rPr lang="en-US" sz="1600" b="1" dirty="0">
                  <a:solidFill>
                    <a:schemeClr val="bg1"/>
                  </a:solidFill>
                </a:rPr>
                <a:t>on </a:t>
              </a:r>
              <a:r>
                <a:rPr lang="en-US" sz="1600" b="1" dirty="0"/>
                <a:t>Mouse Fecal </a:t>
              </a:r>
              <a:r>
                <a:rPr lang="en-US" sz="1600" b="1" dirty="0">
                  <a:solidFill>
                    <a:schemeClr val="bg1"/>
                  </a:solidFill>
                </a:rPr>
                <a:t>Metabolomics</a:t>
              </a:r>
              <a:r>
                <a:rPr lang="en-US" sz="1600" b="1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7166" y="4232302"/>
              <a:ext cx="2854406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Metabolomics Involved in </a:t>
              </a:r>
              <a:r>
                <a:rPr lang="en-US" sz="1600" b="1" dirty="0"/>
                <a:t>Early Life Antibiotic Exposures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638" y="5209757"/>
            <a:ext cx="8729568" cy="1323439"/>
            <a:chOff x="160638" y="5209757"/>
            <a:chExt cx="8729568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3632874" y="5209757"/>
              <a:ext cx="1408683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Diabetes and the Cori Cycle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638" y="5209757"/>
              <a:ext cx="3422832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Correlation of Urine Metabolomics Profile with </a:t>
              </a:r>
              <a:r>
                <a:rPr lang="en-US" sz="1600" b="1" dirty="0" err="1">
                  <a:solidFill>
                    <a:schemeClr val="bg1"/>
                  </a:solidFill>
                </a:rPr>
                <a:t>eGFR</a:t>
              </a:r>
              <a:r>
                <a:rPr lang="en-US" sz="1600" b="1" dirty="0">
                  <a:solidFill>
                    <a:schemeClr val="bg1"/>
                  </a:solidFill>
                </a:rPr>
                <a:t>, ACR and Dietary Acid Load in </a:t>
              </a:r>
              <a:r>
                <a:rPr lang="en-US" sz="1600" b="1" dirty="0"/>
                <a:t>Elderly and </a:t>
              </a:r>
              <a:r>
                <a:rPr lang="en-US" sz="1600" b="1" dirty="0" smtClean="0"/>
                <a:t>non-Elderly </a:t>
              </a:r>
              <a:r>
                <a:rPr lang="en-US" sz="1600" b="1" dirty="0"/>
                <a:t>Patients with Chronic Kidney Disease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7668" y="5209757"/>
              <a:ext cx="3792538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Biomarkers of Serotonin and Dopamine (</a:t>
              </a:r>
              <a:r>
                <a:rPr lang="en-US" sz="1600" b="1" dirty="0" err="1">
                  <a:solidFill>
                    <a:schemeClr val="bg1"/>
                  </a:solidFill>
                </a:rPr>
                <a:t>SaD</a:t>
              </a:r>
              <a:r>
                <a:rPr lang="en-US" sz="1600" b="1" dirty="0">
                  <a:solidFill>
                    <a:schemeClr val="bg1"/>
                  </a:solidFill>
                </a:rPr>
                <a:t>) Modulation in </a:t>
              </a:r>
              <a:r>
                <a:rPr lang="en-US" sz="1600" b="1" dirty="0"/>
                <a:t>Depression-Schizophrenia (</a:t>
              </a:r>
              <a:r>
                <a:rPr lang="en-US" sz="1600" b="1" dirty="0" err="1"/>
                <a:t>MinDS</a:t>
              </a:r>
              <a:r>
                <a:rPr lang="en-US" sz="1600" b="1" dirty="0"/>
                <a:t>): </a:t>
              </a:r>
              <a:r>
                <a:rPr lang="en-US" sz="1600" b="1" dirty="0">
                  <a:solidFill>
                    <a:schemeClr val="bg1"/>
                  </a:solidFill>
                </a:rPr>
                <a:t>Tobacco Use Interactions in Treatment Benefit and Side-Effect Profile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4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3400" smtClean="0"/>
              <a:t>Metabolomics and NIH </a:t>
            </a:r>
            <a:r>
              <a:rPr lang="en-US" sz="3400" dirty="0" smtClean="0"/>
              <a:t>Research 1950-2015</a:t>
            </a:r>
            <a:endParaRPr lang="en-US" sz="34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13528" y="1273829"/>
            <a:ext cx="2974975" cy="831850"/>
          </a:xfrm>
          <a:prstGeom prst="rect">
            <a:avLst/>
          </a:prstGeom>
          <a:solidFill>
            <a:srgbClr val="D4D9A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1950s-60s </a:t>
            </a:r>
            <a:r>
              <a:rPr lang="en-US" sz="1600" dirty="0"/>
              <a:t>emphasis on determining metabolic pathways – 20+ Nobel prizes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7487" y="1228725"/>
            <a:ext cx="1948983" cy="1079500"/>
            <a:chOff x="217710" y="1228606"/>
            <a:chExt cx="2703285" cy="1080065"/>
          </a:xfrm>
        </p:grpSpPr>
        <p:sp>
          <p:nvSpPr>
            <p:cNvPr id="11" name="Up Arrow 10"/>
            <p:cNvSpPr/>
            <p:nvPr/>
          </p:nvSpPr>
          <p:spPr>
            <a:xfrm>
              <a:off x="1295531" y="1600275"/>
              <a:ext cx="392080" cy="708396"/>
            </a:xfrm>
            <a:prstGeom prst="up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 flipH="1">
              <a:off x="217710" y="1228606"/>
              <a:ext cx="27032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 dirty="0"/>
                <a:t>Metabolomics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895975" y="1300163"/>
            <a:ext cx="2952750" cy="831850"/>
            <a:chOff x="5895524" y="1300874"/>
            <a:chExt cx="2952926" cy="83099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411770" y="1300874"/>
              <a:ext cx="2436680" cy="830997"/>
            </a:xfrm>
            <a:prstGeom prst="rect">
              <a:avLst/>
            </a:prstGeom>
            <a:solidFill>
              <a:srgbClr val="D9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/>
                <a:t>1950s-early 1980s Identification and purification of proteins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895524" y="1771878"/>
              <a:ext cx="515969" cy="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977823" y="2132013"/>
            <a:ext cx="2725738" cy="1278362"/>
            <a:chOff x="5977823" y="2132013"/>
            <a:chExt cx="2725738" cy="1278362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977823" y="2579345"/>
              <a:ext cx="2725738" cy="831030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1980-1988 </a:t>
              </a:r>
              <a:r>
                <a:rPr lang="en-US" sz="1600" dirty="0"/>
                <a:t>Sequencing of genes – </a:t>
              </a:r>
              <a:r>
                <a:rPr lang="en-US" sz="1600" dirty="0" err="1"/>
                <a:t>cDNA</a:t>
              </a:r>
              <a:r>
                <a:rPr lang="en-US" sz="1600" dirty="0"/>
                <a:t> libraries –</a:t>
              </a:r>
              <a:r>
                <a:rPr lang="en-US" sz="1600" i="1" dirty="0"/>
                <a:t>orthogonal research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 bwMode="auto">
            <a:xfrm flipH="1">
              <a:off x="7624994" y="2132013"/>
              <a:ext cx="5464" cy="4473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83287" y="3396261"/>
            <a:ext cx="2725738" cy="1782834"/>
            <a:chOff x="5983287" y="3396261"/>
            <a:chExt cx="2725738" cy="1782834"/>
          </a:xfrm>
        </p:grpSpPr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5983287" y="3855656"/>
              <a:ext cx="2725738" cy="1323439"/>
            </a:xfrm>
            <a:prstGeom prst="rect">
              <a:avLst/>
            </a:prstGeom>
            <a:solidFill>
              <a:srgbClr val="E0B1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1988-2000 </a:t>
              </a:r>
              <a:r>
                <a:rPr lang="en-US" sz="1600" dirty="0"/>
                <a:t>Sequencing of the human genome – </a:t>
              </a:r>
              <a:r>
                <a:rPr lang="en-US" sz="1600" i="1" dirty="0"/>
                <a:t>period of non-orthogonal research </a:t>
              </a:r>
              <a:r>
                <a:rPr lang="en-US" sz="1600" dirty="0" smtClean="0"/>
                <a:t>– where did all the genes go? junk DNA?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624994" y="3396261"/>
              <a:ext cx="5464" cy="46022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40797" y="5179062"/>
            <a:ext cx="2740025" cy="1417885"/>
            <a:chOff x="5940797" y="5179062"/>
            <a:chExt cx="2740025" cy="1417885"/>
          </a:xfrm>
        </p:grpSpPr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5940797" y="5765945"/>
              <a:ext cx="2740025" cy="831002"/>
            </a:xfrm>
            <a:prstGeom prst="rect">
              <a:avLst/>
            </a:prstGeom>
            <a:solidFill>
              <a:srgbClr val="DFC4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 smtClean="0"/>
                <a:t>2004</a:t>
              </a:r>
              <a:r>
                <a:rPr lang="en-US" sz="1600" dirty="0" smtClean="0"/>
                <a:t> </a:t>
              </a:r>
              <a:r>
                <a:rPr lang="en-US" sz="1600" dirty="0"/>
                <a:t>Tiling arrays reveal that </a:t>
              </a:r>
              <a:r>
                <a:rPr lang="en-US" sz="1600" dirty="0" smtClean="0"/>
                <a:t>most of the genome is expressed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624994" y="5179062"/>
              <a:ext cx="5464" cy="58684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78523" y="5765911"/>
            <a:ext cx="4462274" cy="830263"/>
            <a:chOff x="1478523" y="5765911"/>
            <a:chExt cx="4462274" cy="830263"/>
          </a:xfrm>
        </p:grpSpPr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1478523" y="5765911"/>
              <a:ext cx="3480262" cy="830263"/>
            </a:xfrm>
            <a:prstGeom prst="rect">
              <a:avLst/>
            </a:prstGeom>
            <a:solidFill>
              <a:srgbClr val="E9A4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2006 First ENCODE project </a:t>
              </a:r>
              <a:r>
                <a:rPr lang="en-US" sz="1600" dirty="0"/>
                <a:t>on 1% of the human genome reveals RNAs coming from more than one gene</a:t>
              </a:r>
            </a:p>
          </p:txBody>
        </p:sp>
        <p:cxnSp>
          <p:nvCxnSpPr>
            <p:cNvPr id="27" name="Straight Arrow Connector 26"/>
            <p:cNvCxnSpPr>
              <a:stCxn id="23" idx="1"/>
              <a:endCxn id="26" idx="3"/>
            </p:cNvCxnSpPr>
            <p:nvPr/>
          </p:nvCxnSpPr>
          <p:spPr bwMode="auto">
            <a:xfrm flipH="1" flipV="1">
              <a:off x="4958785" y="6181043"/>
              <a:ext cx="982012" cy="36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49044" y="2317652"/>
            <a:ext cx="2480463" cy="1392370"/>
            <a:chOff x="5980689" y="1204573"/>
            <a:chExt cx="2480463" cy="1392370"/>
          </a:xfrm>
        </p:grpSpPr>
        <p:pic>
          <p:nvPicPr>
            <p:cNvPr id="37" name="Picture 36" descr="Screen Shot 2013-03-14 at 8.06.05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689" y="1204573"/>
              <a:ext cx="810508" cy="1127961"/>
            </a:xfrm>
            <a:prstGeom prst="rect">
              <a:avLst/>
            </a:prstGeom>
          </p:spPr>
        </p:pic>
        <p:pic>
          <p:nvPicPr>
            <p:cNvPr id="38" name="Picture 37" descr="feodor-lyn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197" y="1212952"/>
              <a:ext cx="841107" cy="1121773"/>
            </a:xfrm>
            <a:prstGeom prst="rect">
              <a:avLst/>
            </a:prstGeom>
          </p:spPr>
        </p:pic>
        <p:pic>
          <p:nvPicPr>
            <p:cNvPr id="39" name="Picture 38" descr="kreb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415" y="1220342"/>
              <a:ext cx="836737" cy="11169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019800" y="2258389"/>
              <a:ext cx="2353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Bloch         Lynen       Krebs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6335" y="3978733"/>
            <a:ext cx="3603827" cy="1787178"/>
            <a:chOff x="206335" y="3978733"/>
            <a:chExt cx="3603827" cy="1787178"/>
          </a:xfrm>
        </p:grpSpPr>
        <p:cxnSp>
          <p:nvCxnSpPr>
            <p:cNvPr id="30" name="Straight Arrow Connector 29"/>
            <p:cNvCxnSpPr>
              <a:stCxn id="26" idx="0"/>
              <a:endCxn id="3" idx="2"/>
            </p:cNvCxnSpPr>
            <p:nvPr/>
          </p:nvCxnSpPr>
          <p:spPr bwMode="auto">
            <a:xfrm flipH="1" flipV="1">
              <a:off x="2008249" y="5179062"/>
              <a:ext cx="1210405" cy="58684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06335" y="3978733"/>
              <a:ext cx="3603827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2012 Human genome ENCODE </a:t>
              </a:r>
              <a:r>
                <a:rPr lang="en-US" dirty="0"/>
                <a:t>project reveals the extent of DNA expression and roles for “junk” DNA, as well as </a:t>
              </a:r>
              <a:r>
                <a:rPr lang="en-US" dirty="0" err="1"/>
                <a:t>intergenic</a:t>
              </a:r>
              <a:r>
                <a:rPr lang="en-US" dirty="0"/>
                <a:t> </a:t>
              </a:r>
              <a:r>
                <a:rPr lang="en-US" dirty="0" smtClean="0"/>
                <a:t>proteins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7488" y="2433779"/>
            <a:ext cx="2845454" cy="1544954"/>
            <a:chOff x="217488" y="2433779"/>
            <a:chExt cx="2845454" cy="1544954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17488" y="2433779"/>
              <a:ext cx="2845454" cy="1077218"/>
            </a:xfrm>
            <a:prstGeom prst="rect">
              <a:avLst/>
            </a:prstGeom>
            <a:solidFill>
              <a:srgbClr val="B9FF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 smtClean="0"/>
                <a:t>2014 </a:t>
              </a:r>
              <a:r>
                <a:rPr lang="en-US" sz="1600" dirty="0" smtClean="0"/>
                <a:t>–”deep” proteomics reveals the presence of 400+ proteins that </a:t>
              </a:r>
              <a:r>
                <a:rPr lang="en-US" sz="1600" b="1" dirty="0" smtClean="0"/>
                <a:t>are not encoded by the genome</a:t>
              </a:r>
              <a:endParaRPr lang="en-US" sz="16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1478523" y="3510998"/>
              <a:ext cx="0" cy="4677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2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NIH UDN initiatives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638" y="5477941"/>
            <a:ext cx="3100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DNA sequencing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Small animal models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Metabolomics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901"/>
            <a:ext cx="9144000" cy="3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Molecular transducers of </a:t>
            </a:r>
            <a:r>
              <a:rPr lang="en-US" sz="3600" b="1" smtClean="0">
                <a:solidFill>
                  <a:srgbClr val="FF0000"/>
                </a:solidFill>
              </a:rPr>
              <a:t>physical activity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9000"/>
            <a:ext cx="4102100" cy="2336800"/>
          </a:xfrm>
        </p:spPr>
      </p:pic>
      <p:sp>
        <p:nvSpPr>
          <p:cNvPr id="5" name="TextBox 4"/>
          <p:cNvSpPr txBox="1"/>
          <p:nvPr/>
        </p:nvSpPr>
        <p:spPr>
          <a:xfrm>
            <a:off x="4572000" y="1546215"/>
            <a:ext cx="3706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NIH Common Fund opportunities</a:t>
            </a:r>
          </a:p>
          <a:p>
            <a:endParaRPr lang="en-US" b="1" dirty="0"/>
          </a:p>
          <a:p>
            <a:r>
              <a:rPr lang="en-US" b="1" dirty="0" smtClean="0"/>
              <a:t>Submission deadline March 18, 2016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1" y="3225800"/>
            <a:ext cx="88439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hlinkClick r:id="rId3"/>
              </a:rPr>
              <a:t>Molecular Transducers of Physical Activity Genomics, Epigenomics and Transcriptomics Chemical Analysis Sites (U24)</a:t>
            </a:r>
          </a:p>
          <a:p>
            <a:r>
              <a:rPr lang="is-IS" sz="1600" dirty="0"/>
              <a:t>(RFA-RM-15-010)</a:t>
            </a:r>
          </a:p>
          <a:p>
            <a:r>
              <a:rPr lang="de-DE" sz="1600" u="sng" dirty="0" smtClean="0">
                <a:hlinkClick r:id="rId4"/>
              </a:rPr>
              <a:t>Molecular </a:t>
            </a:r>
            <a:r>
              <a:rPr lang="de-DE" sz="1600" u="sng" dirty="0">
                <a:hlinkClick r:id="rId4"/>
              </a:rPr>
              <a:t>Transducers of Physical Activity Metabolomics and Proteomics Chemical Analysis Sites (U24)</a:t>
            </a:r>
          </a:p>
          <a:p>
            <a:r>
              <a:rPr lang="is-IS" sz="1600" dirty="0"/>
              <a:t>(RFA-RM-15-011)</a:t>
            </a:r>
          </a:p>
          <a:p>
            <a:r>
              <a:rPr lang="de-DE" sz="1600" u="sng" dirty="0" smtClean="0">
                <a:hlinkClick r:id="rId5"/>
              </a:rPr>
              <a:t>Molecular </a:t>
            </a:r>
            <a:r>
              <a:rPr lang="de-DE" sz="1600" u="sng" dirty="0">
                <a:hlinkClick r:id="rId5"/>
              </a:rPr>
              <a:t>Transducers of Physical Activity Bioinformatics Center (U24)</a:t>
            </a:r>
          </a:p>
          <a:p>
            <a:r>
              <a:rPr lang="is-IS" sz="1600" dirty="0"/>
              <a:t>(RFA-RM-15-012)</a:t>
            </a:r>
          </a:p>
          <a:p>
            <a:r>
              <a:rPr lang="de-DE" sz="1600" u="sng" dirty="0" smtClean="0">
                <a:hlinkClick r:id="rId6"/>
              </a:rPr>
              <a:t>Molecular </a:t>
            </a:r>
            <a:r>
              <a:rPr lang="de-DE" sz="1600" u="sng" dirty="0">
                <a:hlinkClick r:id="rId6"/>
              </a:rPr>
              <a:t>Transducers of Physical Activity Preclinical Animal Study Sites (U01)</a:t>
            </a:r>
          </a:p>
          <a:p>
            <a:r>
              <a:rPr lang="is-IS" sz="1600" dirty="0"/>
              <a:t>(RFA-RM-15-013)</a:t>
            </a:r>
          </a:p>
          <a:p>
            <a:r>
              <a:rPr lang="de-DE" sz="1600" u="sng" dirty="0" smtClean="0">
                <a:hlinkClick r:id="rId7"/>
              </a:rPr>
              <a:t>Molecular </a:t>
            </a:r>
            <a:r>
              <a:rPr lang="de-DE" sz="1600" u="sng" dirty="0">
                <a:hlinkClick r:id="rId7"/>
              </a:rPr>
              <a:t>Transducers of Physical Activity Consortium Coordinating Center (CCC) (U24)</a:t>
            </a:r>
          </a:p>
          <a:p>
            <a:r>
              <a:rPr lang="de-DE" sz="1600" dirty="0"/>
              <a:t>(RFA-RM-15-014)</a:t>
            </a:r>
          </a:p>
          <a:p>
            <a:r>
              <a:rPr lang="de-DE" sz="1600" u="sng" dirty="0" smtClean="0">
                <a:hlinkClick r:id="rId8"/>
              </a:rPr>
              <a:t>Molecular </a:t>
            </a:r>
            <a:r>
              <a:rPr lang="de-DE" sz="1600" u="sng" dirty="0">
                <a:hlinkClick r:id="rId8"/>
              </a:rPr>
              <a:t>Transducers of Physical Activity Clinical Centers (U01)</a:t>
            </a:r>
          </a:p>
          <a:p>
            <a:r>
              <a:rPr lang="is-IS" sz="1600" dirty="0"/>
              <a:t>(RFA-RM-15-015)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99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goals of metabolomics?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metabolites are the fuel and messengers in and between cells in an organized system</a:t>
            </a:r>
          </a:p>
          <a:p>
            <a:pPr lvl="1"/>
            <a:r>
              <a:rPr lang="en-US" b="1" dirty="0" smtClean="0"/>
              <a:t>Messengers as distinct from message</a:t>
            </a:r>
          </a:p>
          <a:p>
            <a:r>
              <a:rPr lang="en-US" b="1" dirty="0"/>
              <a:t>T</a:t>
            </a:r>
            <a:r>
              <a:rPr lang="en-US" b="1" dirty="0" smtClean="0"/>
              <a:t>o identify the critical metabolite or combination of metabolites that is(are) associated with a particular phenotype</a:t>
            </a:r>
          </a:p>
          <a:p>
            <a:pPr lvl="1"/>
            <a:r>
              <a:rPr lang="en-US" b="1" dirty="0" smtClean="0"/>
              <a:t>The metabolite(s) may be known, or need to be characterized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1" y="12508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predict the metabolome from DNA/mRNA </a:t>
            </a:r>
            <a:r>
              <a:rPr lang="en-US" b="1" smtClean="0">
                <a:solidFill>
                  <a:srgbClr val="FF0000"/>
                </a:solidFill>
              </a:rPr>
              <a:t>sequence information?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4271" y="40352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1C5AFD"/>
                </a:solidFill>
              </a:rPr>
              <a:t>Can we predict </a:t>
            </a:r>
            <a:r>
              <a:rPr lang="en-US" sz="3400" b="1" smtClean="0">
                <a:solidFill>
                  <a:srgbClr val="1C5AFD"/>
                </a:solidFill>
              </a:rPr>
              <a:t>the proteome </a:t>
            </a:r>
            <a:r>
              <a:rPr lang="en-US" sz="3400" b="1" dirty="0" smtClean="0">
                <a:solidFill>
                  <a:srgbClr val="1C5AFD"/>
                </a:solidFill>
              </a:rPr>
              <a:t>from DNA/mRNA sequence information?</a:t>
            </a:r>
            <a:endParaRPr lang="en-US" sz="3400" b="1" dirty="0">
              <a:solidFill>
                <a:srgbClr val="1C5A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Predicting the metabolome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Predicting the proteome was a logical translation of sequencing the genomes</a:t>
            </a:r>
          </a:p>
          <a:p>
            <a:pPr lvl="1"/>
            <a:r>
              <a:rPr lang="en-US" sz="2600" b="1" dirty="0" smtClean="0"/>
              <a:t>Computers (largely) were able to identify open reading frames</a:t>
            </a:r>
          </a:p>
          <a:p>
            <a:pPr lvl="1"/>
            <a:r>
              <a:rPr lang="en-US" sz="2600" b="1" dirty="0" smtClean="0"/>
              <a:t>Knowing the start sites and codons, the amino acid sequence for known and putative proteins could be interpreted</a:t>
            </a:r>
          </a:p>
          <a:p>
            <a:r>
              <a:rPr lang="en-US" sz="3000" b="1" dirty="0" smtClean="0">
                <a:solidFill>
                  <a:srgbClr val="1C5AFD"/>
                </a:solidFill>
              </a:rPr>
              <a:t>At this time, we cannot predict the metabolites made by enzymes</a:t>
            </a:r>
          </a:p>
          <a:p>
            <a:pPr lvl="1"/>
            <a:r>
              <a:rPr lang="en-US" sz="2600" b="1" dirty="0" smtClean="0"/>
              <a:t>Rely on existing pathway information and annotations</a:t>
            </a:r>
          </a:p>
          <a:p>
            <a:pPr lvl="1"/>
            <a:r>
              <a:rPr lang="en-US" sz="2600" b="1" dirty="0" smtClean="0"/>
              <a:t>Metabolomics is re-writing our knowledge of pathways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043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15658</TotalTime>
  <Words>1332</Words>
  <Application>Microsoft Macintosh PowerPoint</Application>
  <PresentationFormat>On-screen Show (4:3)</PresentationFormat>
  <Paragraphs>234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ＭＳ Ｐゴシック</vt:lpstr>
      <vt:lpstr>Arial</vt:lpstr>
      <vt:lpstr>Office Theme</vt:lpstr>
      <vt:lpstr>Introduction to metabolomics research</vt:lpstr>
      <vt:lpstr>Who’s applying metabolomics at UAB?</vt:lpstr>
      <vt:lpstr>Funded studies at RTI Intl</vt:lpstr>
      <vt:lpstr>PowerPoint Presentation</vt:lpstr>
      <vt:lpstr>NIH UDN initiatives</vt:lpstr>
      <vt:lpstr>Molecular transducers of physical activity</vt:lpstr>
      <vt:lpstr>What are the goals of metabolomics?</vt:lpstr>
      <vt:lpstr>Can we predict the metabolome from DNA/mRNA sequence information?</vt:lpstr>
      <vt:lpstr>Predicting the metabolome</vt:lpstr>
      <vt:lpstr>PowerPoint Presentation</vt:lpstr>
      <vt:lpstr>The metabolome is more than just metabolites</vt:lpstr>
      <vt:lpstr>The metabolome is very complex!</vt:lpstr>
      <vt:lpstr>Metabonomics is a term coined by those pioneering NMR metabolomics</vt:lpstr>
      <vt:lpstr>PowerPoint Presentation</vt:lpstr>
      <vt:lpstr>The Cloud and computing in 2016</vt:lpstr>
      <vt:lpstr>Great challenges in metabolomics</vt:lpstr>
      <vt:lpstr>NIH Regional metabolomics centers</vt:lpstr>
      <vt:lpstr>PowerPoint Presentation</vt:lpstr>
      <vt:lpstr>https://www.youtube.com/user/MetabolomicsMI </vt:lpstr>
      <vt:lpstr>Workflow for metabolomics training</vt:lpstr>
      <vt:lpstr>PowerPoint Presentation</vt:lpstr>
      <vt:lpstr>UAB capabilities</vt:lpstr>
      <vt:lpstr>Graduate level course in metabolomics</vt:lpstr>
      <vt:lpstr>Structure of Today’s workshop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203</cp:revision>
  <dcterms:created xsi:type="dcterms:W3CDTF">2013-04-30T18:45:25Z</dcterms:created>
  <dcterms:modified xsi:type="dcterms:W3CDTF">2015-12-08T18:27:03Z</dcterms:modified>
  <cp:category/>
</cp:coreProperties>
</file>